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80" r:id="rId3"/>
    <p:sldId id="279" r:id="rId4"/>
    <p:sldId id="281" r:id="rId5"/>
    <p:sldId id="282" r:id="rId6"/>
    <p:sldId id="283" r:id="rId7"/>
    <p:sldId id="284" r:id="rId8"/>
    <p:sldId id="286" r:id="rId9"/>
    <p:sldId id="287" r:id="rId10"/>
    <p:sldId id="289" r:id="rId11"/>
    <p:sldId id="261" r:id="rId12"/>
    <p:sldId id="274" r:id="rId13"/>
    <p:sldId id="278" r:id="rId14"/>
    <p:sldId id="269" r:id="rId15"/>
    <p:sldId id="260" r:id="rId16"/>
    <p:sldId id="262" r:id="rId17"/>
    <p:sldId id="265" r:id="rId18"/>
    <p:sldId id="276" r:id="rId19"/>
    <p:sldId id="275" r:id="rId20"/>
    <p:sldId id="273" r:id="rId21"/>
    <p:sldId id="257" r:id="rId22"/>
    <p:sldId id="270" r:id="rId23"/>
    <p:sldId id="285" r:id="rId24"/>
    <p:sldId id="259" r:id="rId25"/>
    <p:sldId id="292" r:id="rId26"/>
    <p:sldId id="263" r:id="rId27"/>
    <p:sldId id="264" r:id="rId28"/>
    <p:sldId id="277" r:id="rId29"/>
    <p:sldId id="258" r:id="rId30"/>
    <p:sldId id="266" r:id="rId31"/>
    <p:sldId id="291" r:id="rId32"/>
    <p:sldId id="271" r:id="rId33"/>
    <p:sldId id="268" r:id="rId34"/>
    <p:sldId id="267" r:id="rId35"/>
    <p:sldId id="272" r:id="rId36"/>
    <p:sldId id="288" r:id="rId37"/>
    <p:sldId id="293" r:id="rId38"/>
    <p:sldId id="294" r:id="rId39"/>
    <p:sldId id="295" r:id="rId40"/>
    <p:sldId id="296" r:id="rId41"/>
    <p:sldId id="297" r:id="rId42"/>
    <p:sldId id="298" r:id="rId43"/>
    <p:sldId id="301" r:id="rId44"/>
    <p:sldId id="299" r:id="rId45"/>
    <p:sldId id="302" r:id="rId46"/>
    <p:sldId id="300" r:id="rId47"/>
    <p:sldId id="303" r:id="rId48"/>
    <p:sldId id="305" r:id="rId49"/>
    <p:sldId id="304"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E7BB-D4D7-4959-A01D-4880BFCB4F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0A01B-F8AA-4AC5-9E8B-092F0001B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C1E2A-3CC4-4DBE-A81F-75E434EB7E80}"/>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5" name="Footer Placeholder 4">
            <a:extLst>
              <a:ext uri="{FF2B5EF4-FFF2-40B4-BE49-F238E27FC236}">
                <a16:creationId xmlns:a16="http://schemas.microsoft.com/office/drawing/2014/main" id="{6D7CF2FB-51DC-40F8-8362-5176F78BC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C1717-0F2F-4DE3-8925-E75075DFE2D4}"/>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237995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FE8D-D80B-4D99-B21B-C0B059515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332592-39F4-4F2F-8280-3944BC3F13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5301A-E0AA-465C-99C2-7154A0D7817E}"/>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5" name="Footer Placeholder 4">
            <a:extLst>
              <a:ext uri="{FF2B5EF4-FFF2-40B4-BE49-F238E27FC236}">
                <a16:creationId xmlns:a16="http://schemas.microsoft.com/office/drawing/2014/main" id="{EDEE8348-5FEC-45A2-975E-7A80921CC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1A90B-315C-4EA8-8EFD-4203D409C07C}"/>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387041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85578-1CF2-482C-8C1D-19B3E200F9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F2E490-68BF-4305-A4EA-C1CAC46BB7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18D18-969F-4232-898F-8CF6180DF583}"/>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5" name="Footer Placeholder 4">
            <a:extLst>
              <a:ext uri="{FF2B5EF4-FFF2-40B4-BE49-F238E27FC236}">
                <a16:creationId xmlns:a16="http://schemas.microsoft.com/office/drawing/2014/main" id="{E8841D0B-CFD2-4C7B-8752-39C306D57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2951E-0B89-4126-B2DB-3E23AE4EE143}"/>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33062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703F-D805-4809-9540-5F4A3754F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6C86D5-97BC-469F-BB32-F4762A94F8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06400-46CF-4955-89C1-C9393471E4B6}"/>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5" name="Footer Placeholder 4">
            <a:extLst>
              <a:ext uri="{FF2B5EF4-FFF2-40B4-BE49-F238E27FC236}">
                <a16:creationId xmlns:a16="http://schemas.microsoft.com/office/drawing/2014/main" id="{A871393C-2219-4F88-9FCB-6A0A54463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84D3-FC2D-4612-A747-D15FD87C1483}"/>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122903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9EE4-ACD8-423E-A3B9-A4910FB67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9E6900-890E-4442-BA37-7594DF207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5ACFE6-A077-4074-9B99-510686B4606B}"/>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5" name="Footer Placeholder 4">
            <a:extLst>
              <a:ext uri="{FF2B5EF4-FFF2-40B4-BE49-F238E27FC236}">
                <a16:creationId xmlns:a16="http://schemas.microsoft.com/office/drawing/2014/main" id="{78716D77-A560-4E1B-A381-EFCF3A6CA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65DC9-2BFB-422E-9287-5A1257D4760F}"/>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18536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B4D4-5BC9-4FB4-9D12-5C97A1096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BBA8C-1B9A-40F7-9EA2-3D3ACFBA1C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7EFDA6-0FEA-4848-A947-440621287C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D8FD5-BBB4-4758-AAE0-70238CABAD62}"/>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6" name="Footer Placeholder 5">
            <a:extLst>
              <a:ext uri="{FF2B5EF4-FFF2-40B4-BE49-F238E27FC236}">
                <a16:creationId xmlns:a16="http://schemas.microsoft.com/office/drawing/2014/main" id="{3052C62C-23FE-4364-940F-2E2B5BA19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326A2-734B-4DA0-A334-69EE3108847A}"/>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103962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7326-A9DC-464B-A173-0E04CB06BF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373E6D-BCDA-48C4-AC58-B193172E8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386CF4-850C-493C-A6E4-8892C5555F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D9FF1-8632-4D2F-81DB-E73CC899F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646B30-77A1-431B-9695-D94CE4EADC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B19A3-3FDC-4282-AD25-6B24453A7873}"/>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8" name="Footer Placeholder 7">
            <a:extLst>
              <a:ext uri="{FF2B5EF4-FFF2-40B4-BE49-F238E27FC236}">
                <a16:creationId xmlns:a16="http://schemas.microsoft.com/office/drawing/2014/main" id="{BC218B04-C3ED-48BA-B534-7EC4FD81C6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8A6361-918E-4C8D-9C2F-CEC9E36BFBCF}"/>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157431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7DEE-C9F2-4E54-A221-B7C489A64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6BBE0-219C-47EF-97CF-A995C60606A0}"/>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4" name="Footer Placeholder 3">
            <a:extLst>
              <a:ext uri="{FF2B5EF4-FFF2-40B4-BE49-F238E27FC236}">
                <a16:creationId xmlns:a16="http://schemas.microsoft.com/office/drawing/2014/main" id="{6B74E861-1E2A-4661-B302-F1EEC270F2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E043B-F253-4725-AAB2-12D25A008335}"/>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413111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24005-0BAA-4D3C-9D7E-2F0CE4964553}"/>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3" name="Footer Placeholder 2">
            <a:extLst>
              <a:ext uri="{FF2B5EF4-FFF2-40B4-BE49-F238E27FC236}">
                <a16:creationId xmlns:a16="http://schemas.microsoft.com/office/drawing/2014/main" id="{28F9B45C-E99E-4EB2-85A7-A812F55264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20E4B-17E1-4E0A-9545-1B92E238A7CD}"/>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70477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B26E-A984-43A9-AF54-F36E62C71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E72B0-05C3-4819-9522-A52FACECF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B4F0A8-C217-4243-8A14-24DB88999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B430A-26FE-4560-8DD6-E751AF8903F7}"/>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6" name="Footer Placeholder 5">
            <a:extLst>
              <a:ext uri="{FF2B5EF4-FFF2-40B4-BE49-F238E27FC236}">
                <a16:creationId xmlns:a16="http://schemas.microsoft.com/office/drawing/2014/main" id="{EE2B6296-6C2B-4F91-BCA7-C763729B3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39707-2D85-4541-B995-DBCCD3147D3B}"/>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268710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5745-B6BA-465B-86BC-FFB9D9D37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64668-FADA-4432-ABF7-5D6A7D0CB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5508EA-E294-4500-B95F-67136B52B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3C55D4-553D-4DE3-B9F8-D08F83CA5E34}"/>
              </a:ext>
            </a:extLst>
          </p:cNvPr>
          <p:cNvSpPr>
            <a:spLocks noGrp="1"/>
          </p:cNvSpPr>
          <p:nvPr>
            <p:ph type="dt" sz="half" idx="10"/>
          </p:nvPr>
        </p:nvSpPr>
        <p:spPr/>
        <p:txBody>
          <a:bodyPr/>
          <a:lstStyle/>
          <a:p>
            <a:fld id="{F5D147EB-7387-4F85-9BF4-D7E03FCA901E}" type="datetimeFigureOut">
              <a:rPr lang="en-US" smtClean="0"/>
              <a:t>2/19/2019</a:t>
            </a:fld>
            <a:endParaRPr lang="en-US"/>
          </a:p>
        </p:txBody>
      </p:sp>
      <p:sp>
        <p:nvSpPr>
          <p:cNvPr id="6" name="Footer Placeholder 5">
            <a:extLst>
              <a:ext uri="{FF2B5EF4-FFF2-40B4-BE49-F238E27FC236}">
                <a16:creationId xmlns:a16="http://schemas.microsoft.com/office/drawing/2014/main" id="{4D9032C5-CE15-45ED-B95B-8343B813F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B09F9-B0EE-43DC-B908-F04F6CBC6F3B}"/>
              </a:ext>
            </a:extLst>
          </p:cNvPr>
          <p:cNvSpPr>
            <a:spLocks noGrp="1"/>
          </p:cNvSpPr>
          <p:nvPr>
            <p:ph type="sldNum" sz="quarter" idx="12"/>
          </p:nvPr>
        </p:nvSpPr>
        <p:spPr/>
        <p:txBody>
          <a:bodyPr/>
          <a:lstStyle/>
          <a:p>
            <a:fld id="{0C2584A4-114B-4E4B-8A7A-EDB38FA518E5}" type="slidenum">
              <a:rPr lang="en-US" smtClean="0"/>
              <a:t>‹#›</a:t>
            </a:fld>
            <a:endParaRPr lang="en-US"/>
          </a:p>
        </p:txBody>
      </p:sp>
    </p:spTree>
    <p:extLst>
      <p:ext uri="{BB962C8B-B14F-4D97-AF65-F5344CB8AC3E}">
        <p14:creationId xmlns:p14="http://schemas.microsoft.com/office/powerpoint/2010/main" val="367216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731F09-B8D8-4F1A-A12D-8B241D356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D1550-E665-401F-9292-2F7266808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72223-0D69-44E8-8EC3-EE991909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147EB-7387-4F85-9BF4-D7E03FCA901E}" type="datetimeFigureOut">
              <a:rPr lang="en-US" smtClean="0"/>
              <a:t>2/19/2019</a:t>
            </a:fld>
            <a:endParaRPr lang="en-US"/>
          </a:p>
        </p:txBody>
      </p:sp>
      <p:sp>
        <p:nvSpPr>
          <p:cNvPr id="5" name="Footer Placeholder 4">
            <a:extLst>
              <a:ext uri="{FF2B5EF4-FFF2-40B4-BE49-F238E27FC236}">
                <a16:creationId xmlns:a16="http://schemas.microsoft.com/office/drawing/2014/main" id="{510D7D52-4AB0-415C-937A-D5E0D797E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E1059A-2A2C-4449-995A-2084C2F0B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584A4-114B-4E4B-8A7A-EDB38FA518E5}" type="slidenum">
              <a:rPr lang="en-US" smtClean="0"/>
              <a:t>‹#›</a:t>
            </a:fld>
            <a:endParaRPr lang="en-US"/>
          </a:p>
        </p:txBody>
      </p:sp>
    </p:spTree>
    <p:extLst>
      <p:ext uri="{BB962C8B-B14F-4D97-AF65-F5344CB8AC3E}">
        <p14:creationId xmlns:p14="http://schemas.microsoft.com/office/powerpoint/2010/main" val="192840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term=Ly%20D%5bAuthor%5d&amp;cauthor=true&amp;cauthor_uid=30045653" TargetMode="External"/><Relationship Id="rId2" Type="http://schemas.openxmlformats.org/officeDocument/2006/relationships/hyperlink" Target="https://www.ncbi.nlm.nih.gov/pubmed/30045653" TargetMode="External"/><Relationship Id="rId1" Type="http://schemas.openxmlformats.org/officeDocument/2006/relationships/slideLayout" Target="../slideLayouts/slideLayout7.xml"/><Relationship Id="rId4" Type="http://schemas.openxmlformats.org/officeDocument/2006/relationships/hyperlink" Target="https://www.ncbi.nlm.nih.gov/pubmed/?term=Hellgren%20J%5bAuthor%5d&amp;cauthor=true&amp;cauthor_uid=3004565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ubmed/?term=Vestin%20Fredriksson%20M%5bAuthor%5d&amp;cauthor=true&amp;cauthor_uid=29299521" TargetMode="External"/><Relationship Id="rId2" Type="http://schemas.openxmlformats.org/officeDocument/2006/relationships/hyperlink" Target="https://www.ncbi.nlm.nih.gov/pubmed/29299521" TargetMode="External"/><Relationship Id="rId1" Type="http://schemas.openxmlformats.org/officeDocument/2006/relationships/slideLayout" Target="../slideLayouts/slideLayout7.xml"/><Relationship Id="rId6" Type="http://schemas.openxmlformats.org/officeDocument/2006/relationships/hyperlink" Target="https://www.ncbi.nlm.nih.gov/pubmed/?term=Tano%20K%5bAuthor%5d&amp;cauthor=true&amp;cauthor_uid=29299521" TargetMode="External"/><Relationship Id="rId5" Type="http://schemas.openxmlformats.org/officeDocument/2006/relationships/hyperlink" Target="https://www.ncbi.nlm.nih.gov/pubmed/?term=Flygare%20L%5bAuthor%5d&amp;cauthor=true&amp;cauthor_uid=29299521" TargetMode="External"/><Relationship Id="rId4" Type="http://schemas.openxmlformats.org/officeDocument/2006/relationships/hyperlink" Target="https://www.ncbi.nlm.nih.gov/pubmed/?term=%C3%96hman%20A%5bAuthor%5d&amp;cauthor=true&amp;cauthor_uid=2929952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ncbi.nlm.nih.gov/pubmed/?term=Maccari%20A%5bAuthor%5d&amp;cauthor=true&amp;cauthor_uid=30483941" TargetMode="External"/><Relationship Id="rId13" Type="http://schemas.openxmlformats.org/officeDocument/2006/relationships/hyperlink" Target="https://www.ncbi.nlm.nih.gov/pubmed/?term=Chiapasco%20M%5bAuthor%5d&amp;cauthor=true&amp;cauthor_uid=30483941" TargetMode="External"/><Relationship Id="rId3" Type="http://schemas.openxmlformats.org/officeDocument/2006/relationships/hyperlink" Target="https://www.ncbi.nlm.nih.gov/pubmed/?term=Saibene%20AM%5bAuthor%5d&amp;cauthor=true&amp;cauthor_uid=30483941" TargetMode="External"/><Relationship Id="rId7" Type="http://schemas.openxmlformats.org/officeDocument/2006/relationships/hyperlink" Target="https://www.ncbi.nlm.nih.gov/pubmed/?term=Lozza%20P%5bAuthor%5d&amp;cauthor=true&amp;cauthor_uid=30483941" TargetMode="External"/><Relationship Id="rId12" Type="http://schemas.openxmlformats.org/officeDocument/2006/relationships/hyperlink" Target="https://www.ncbi.nlm.nih.gov/pubmed/?term=Biglioli%20F%5bAuthor%5d&amp;cauthor=true&amp;cauthor_uid=30483941" TargetMode="External"/><Relationship Id="rId17" Type="http://schemas.openxmlformats.org/officeDocument/2006/relationships/hyperlink" Target="https://www.ncbi.nlm.nih.gov/pubmed/?term=Felisati%20G%5bAuthor%5d&amp;cauthor=true&amp;cauthor_uid=30483941" TargetMode="External"/><Relationship Id="rId2" Type="http://schemas.openxmlformats.org/officeDocument/2006/relationships/hyperlink" Target="https://www.ncbi.nlm.nih.gov/pubmed/30483941" TargetMode="External"/><Relationship Id="rId16" Type="http://schemas.openxmlformats.org/officeDocument/2006/relationships/hyperlink" Target="https://www.ncbi.nlm.nih.gov/pubmed/?term=Borloni%20R%5bAuthor%5d&amp;cauthor=true&amp;cauthor_uid=30483941" TargetMode="External"/><Relationship Id="rId1" Type="http://schemas.openxmlformats.org/officeDocument/2006/relationships/slideLayout" Target="../slideLayouts/slideLayout7.xml"/><Relationship Id="rId6" Type="http://schemas.openxmlformats.org/officeDocument/2006/relationships/hyperlink" Target="https://www.ncbi.nlm.nih.gov/pubmed/?term=Bulfamante%20AM%5bAuthor%5d&amp;cauthor=true&amp;cauthor_uid=30483941" TargetMode="External"/><Relationship Id="rId11" Type="http://schemas.openxmlformats.org/officeDocument/2006/relationships/hyperlink" Target="https://www.ncbi.nlm.nih.gov/pubmed/?term=Allevi%20F%5bAuthor%5d&amp;cauthor=true&amp;cauthor_uid=30483941" TargetMode="External"/><Relationship Id="rId5" Type="http://schemas.openxmlformats.org/officeDocument/2006/relationships/hyperlink" Target="https://www.ncbi.nlm.nih.gov/pubmed/?term=Pipolo%20C%5bAuthor%5d&amp;cauthor=true&amp;cauthor_uid=30483941" TargetMode="External"/><Relationship Id="rId15" Type="http://schemas.openxmlformats.org/officeDocument/2006/relationships/hyperlink" Target="https://www.ncbi.nlm.nih.gov/pubmed/?term=Scotti%20A%5bAuthor%5d&amp;cauthor=true&amp;cauthor_uid=30483941" TargetMode="External"/><Relationship Id="rId10" Type="http://schemas.openxmlformats.org/officeDocument/2006/relationships/hyperlink" Target="https://www.ncbi.nlm.nih.gov/pubmed/?term=Ghelma%20F%5bAuthor%5d&amp;cauthor=true&amp;cauthor_uid=30483941" TargetMode="External"/><Relationship Id="rId4" Type="http://schemas.openxmlformats.org/officeDocument/2006/relationships/hyperlink" Target="https://www.ncbi.nlm.nih.gov/pubmed/?term=Collur%C3%A0%20F%5bAuthor%5d&amp;cauthor=true&amp;cauthor_uid=30483941" TargetMode="External"/><Relationship Id="rId9" Type="http://schemas.openxmlformats.org/officeDocument/2006/relationships/hyperlink" Target="https://www.ncbi.nlm.nih.gov/pubmed/?term=Arnone%20F%5bAuthor%5d&amp;cauthor=true&amp;cauthor_uid=30483941" TargetMode="External"/><Relationship Id="rId14" Type="http://schemas.openxmlformats.org/officeDocument/2006/relationships/hyperlink" Target="https://www.ncbi.nlm.nih.gov/pubmed/?term=Portaleone%20SM%5bAuthor%5d&amp;cauthor=true&amp;cauthor_uid=3048394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29721543" TargetMode="External"/><Relationship Id="rId7" Type="http://schemas.openxmlformats.org/officeDocument/2006/relationships/hyperlink" Target="https://www.ncbi.nlm.nih.gov/pubmed/?term=Poetker%20DM%5bAuthor%5d&amp;cauthor=true&amp;cauthor_uid=29721543" TargetMode="Externa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hyperlink" Target="https://www.ncbi.nlm.nih.gov/pubmed/?term=Loehrl%20TA%5bAuthor%5d&amp;cauthor=true&amp;cauthor_uid=29721543" TargetMode="External"/><Relationship Id="rId5" Type="http://schemas.openxmlformats.org/officeDocument/2006/relationships/hyperlink" Target="https://www.ncbi.nlm.nih.gov/pubmed/?term=Long%20CM%5bAuthor%5d&amp;cauthor=true&amp;cauthor_uid=29721543" TargetMode="External"/><Relationship Id="rId4" Type="http://schemas.openxmlformats.org/officeDocument/2006/relationships/hyperlink" Target="https://www.ncbi.nlm.nih.gov/pubmed/?term=Little%20RE%5bAuthor%5d&amp;cauthor=true&amp;cauthor_uid=2972154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term=Auk%C5%A1takalnis%20R%5bAuthor%5d&amp;cauthor=true&amp;cauthor_uid=29806655" TargetMode="External"/><Relationship Id="rId2" Type="http://schemas.openxmlformats.org/officeDocument/2006/relationships/hyperlink" Target="https://www.ncbi.nlm.nih.gov/pubmed/29806655" TargetMode="External"/><Relationship Id="rId1" Type="http://schemas.openxmlformats.org/officeDocument/2006/relationships/slideLayout" Target="../slideLayouts/slideLayout7.xml"/><Relationship Id="rId5" Type="http://schemas.openxmlformats.org/officeDocument/2006/relationships/hyperlink" Target="https://www.ncbi.nlm.nih.gov/pubmed/?term=Simuntis%20R%5bAuthor%5d&amp;cauthor=true&amp;cauthor_uid=29806655" TargetMode="External"/><Relationship Id="rId4" Type="http://schemas.openxmlformats.org/officeDocument/2006/relationships/hyperlink" Target="https://www.ncbi.nlm.nih.gov/pubmed/?term=Simonavi%C4%8Di%C5%ABt%C4%97%20R%5bAuthor%5d&amp;cauthor=true&amp;cauthor_uid=2980665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cbi.nlm.nih.gov/pubmed/3031150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term=Ramachandran%20AK%5bAuthor%5d&amp;cauthor=true&amp;cauthor_uid=30589019" TargetMode="External"/><Relationship Id="rId2" Type="http://schemas.openxmlformats.org/officeDocument/2006/relationships/hyperlink" Target="https://www.ncbi.nlm.nih.gov/pubmed/30589019" TargetMode="External"/><Relationship Id="rId1" Type="http://schemas.openxmlformats.org/officeDocument/2006/relationships/slideLayout" Target="../slideLayouts/slideLayout7.xml"/><Relationship Id="rId4" Type="http://schemas.openxmlformats.org/officeDocument/2006/relationships/hyperlink" Target="https://www.ncbi.nlm.nih.gov/pubmed/?term=Venkatesan%20R%5bAuthor%5d&amp;cauthor=true&amp;cauthor_uid=3058901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term=Manor%20Y%5bAuthor%5d&amp;cauthor=true&amp;cauthor_uid=29557405" TargetMode="External"/><Relationship Id="rId2" Type="http://schemas.openxmlformats.org/officeDocument/2006/relationships/hyperlink" Target="https://www.ncbi.nlm.nih.gov/pubmed/29557405" TargetMode="External"/><Relationship Id="rId1" Type="http://schemas.openxmlformats.org/officeDocument/2006/relationships/slideLayout" Target="../slideLayouts/slideLayout7.xml"/><Relationship Id="rId4" Type="http://schemas.openxmlformats.org/officeDocument/2006/relationships/hyperlink" Target="https://www.ncbi.nlm.nih.gov/pubmed/?term=Garfunkel%20AA%5bAuthor%5d&amp;cauthor=true&amp;cauthor_uid=29557405"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9.xml.rels><?xml version="1.0" encoding="UTF-8" standalone="yes"?>
<Relationships xmlns="http://schemas.openxmlformats.org/package/2006/relationships"><Relationship Id="rId2" Type="http://schemas.openxmlformats.org/officeDocument/2006/relationships/hyperlink" Target="mailto:jadams@everettclinic.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B1F1-9943-4AD3-9B70-7067F6BD2FA6}"/>
              </a:ext>
            </a:extLst>
          </p:cNvPr>
          <p:cNvSpPr>
            <a:spLocks noGrp="1"/>
          </p:cNvSpPr>
          <p:nvPr>
            <p:ph type="ctrTitle"/>
          </p:nvPr>
        </p:nvSpPr>
        <p:spPr>
          <a:xfrm>
            <a:off x="149470" y="509954"/>
            <a:ext cx="11764107" cy="6049108"/>
          </a:xfrm>
        </p:spPr>
        <p:txBody>
          <a:bodyPr>
            <a:normAutofit/>
          </a:bodyPr>
          <a:lstStyle/>
          <a:p>
            <a:r>
              <a:rPr lang="en-US" sz="6600" b="1" dirty="0"/>
              <a:t>Sinus vs Tooth</a:t>
            </a:r>
            <a:r>
              <a:rPr lang="en-US" dirty="0"/>
              <a:t/>
            </a:r>
            <a:br>
              <a:rPr lang="en-US" dirty="0"/>
            </a:br>
            <a:r>
              <a:rPr lang="en-US" dirty="0"/>
              <a:t/>
            </a:r>
            <a:br>
              <a:rPr lang="en-US" dirty="0"/>
            </a:br>
            <a:r>
              <a:rPr lang="en-US" sz="4400" b="1" dirty="0"/>
              <a:t>Evaluation and treatment of odontogenic sinusitis</a:t>
            </a:r>
            <a:r>
              <a:rPr lang="en-US" sz="4400" dirty="0"/>
              <a:t/>
            </a:r>
            <a:br>
              <a:rPr lang="en-US" sz="4400" dirty="0"/>
            </a:br>
            <a:r>
              <a:rPr lang="en-US" sz="4400" dirty="0"/>
              <a:t/>
            </a:r>
            <a:br>
              <a:rPr lang="en-US" sz="4400" dirty="0"/>
            </a:br>
            <a:r>
              <a:rPr lang="en-US" sz="2700" b="1" dirty="0">
                <a:solidFill>
                  <a:schemeClr val="bg1"/>
                </a:solidFill>
              </a:rPr>
              <a:t>Jeff </a:t>
            </a:r>
            <a:r>
              <a:rPr lang="en-US" sz="2700" b="1" dirty="0" err="1">
                <a:solidFill>
                  <a:schemeClr val="bg1"/>
                </a:solidFill>
              </a:rPr>
              <a:t>Adams,MD</a:t>
            </a:r>
            <a:r>
              <a:rPr lang="en-US" sz="2700" b="1" dirty="0">
                <a:solidFill>
                  <a:schemeClr val="bg1"/>
                </a:solidFill>
              </a:rPr>
              <a:t/>
            </a:r>
            <a:br>
              <a:rPr lang="en-US" sz="2700" b="1" dirty="0">
                <a:solidFill>
                  <a:schemeClr val="bg1"/>
                </a:solidFill>
              </a:rPr>
            </a:br>
            <a:r>
              <a:rPr lang="en-US" sz="2700" b="1" dirty="0">
                <a:solidFill>
                  <a:schemeClr val="bg1"/>
                </a:solidFill>
              </a:rPr>
              <a:t>The Everett Clinic</a:t>
            </a:r>
            <a:br>
              <a:rPr lang="en-US" sz="2700" b="1" dirty="0">
                <a:solidFill>
                  <a:schemeClr val="bg1"/>
                </a:solidFill>
              </a:rPr>
            </a:br>
            <a:r>
              <a:rPr lang="en-US" sz="2700" b="1" dirty="0">
                <a:solidFill>
                  <a:schemeClr val="bg1"/>
                </a:solidFill>
              </a:rPr>
              <a:t>Department of Otolaryngology Head and Neck Surgery</a:t>
            </a:r>
            <a:r>
              <a:rPr lang="en-US" dirty="0"/>
              <a:t/>
            </a:r>
            <a:br>
              <a:rPr lang="en-US" dirty="0"/>
            </a:br>
            <a:endParaRPr lang="en-US" dirty="0"/>
          </a:p>
        </p:txBody>
      </p:sp>
      <p:sp>
        <p:nvSpPr>
          <p:cNvPr id="3" name="Subtitle 2">
            <a:extLst>
              <a:ext uri="{FF2B5EF4-FFF2-40B4-BE49-F238E27FC236}">
                <a16:creationId xmlns:a16="http://schemas.microsoft.com/office/drawing/2014/main" id="{D2ACB3F5-6EEA-404B-BFFD-5605BEE33819}"/>
              </a:ext>
            </a:extLst>
          </p:cNvPr>
          <p:cNvSpPr>
            <a:spLocks noGrp="1"/>
          </p:cNvSpPr>
          <p:nvPr>
            <p:ph type="subTitle" idx="1"/>
          </p:nvPr>
        </p:nvSpPr>
        <p:spPr/>
        <p:txBody>
          <a:bodyPr/>
          <a:lstStyle/>
          <a:p>
            <a:r>
              <a:rPr lang="en-US" dirty="0"/>
              <a:t> </a:t>
            </a:r>
          </a:p>
        </p:txBody>
      </p:sp>
      <p:sp>
        <p:nvSpPr>
          <p:cNvPr id="4" name="Rectangle 3">
            <a:extLst>
              <a:ext uri="{FF2B5EF4-FFF2-40B4-BE49-F238E27FC236}">
                <a16:creationId xmlns:a16="http://schemas.microsoft.com/office/drawing/2014/main" id="{75A1F967-CB9C-40B6-AB28-010AA9D9A515}"/>
              </a:ext>
            </a:extLst>
          </p:cNvPr>
          <p:cNvSpPr/>
          <p:nvPr/>
        </p:nvSpPr>
        <p:spPr>
          <a:xfrm>
            <a:off x="3405673" y="1576873"/>
            <a:ext cx="5682343" cy="99837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2967335"/>
            <a:ext cx="6096000" cy="923330"/>
          </a:xfrm>
          <a:prstGeom prst="rect">
            <a:avLst/>
          </a:prstGeom>
        </p:spPr>
        <p:txBody>
          <a:bodyPr>
            <a:spAutoFit/>
          </a:bodyPr>
          <a:lstStyle/>
          <a:p>
            <a:r>
              <a:rPr lang="en-US" dirty="0">
                <a:latin typeface="Times New Roman" panose="02020603050405020304" pitchFamily="18" charset="0"/>
                <a:ea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rPr>
              <a:t>Kelly Anderson  *Ryan Bond  *Casey Culberson  *Cindy Du  *Karen Everett *Paul Kennedy *Aimi Mizutani</a:t>
            </a:r>
            <a:endParaRPr lang="en-US" sz="2800" dirty="0">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*Joanne Ngo  *Chad </a:t>
            </a:r>
            <a:r>
              <a:rPr lang="en-US" dirty="0" err="1">
                <a:solidFill>
                  <a:srgbClr val="000000"/>
                </a:solidFill>
                <a:latin typeface="Times New Roman" panose="02020603050405020304" pitchFamily="18" charset="0"/>
                <a:ea typeface="Times New Roman" panose="02020603050405020304" pitchFamily="18" charset="0"/>
              </a:rPr>
              <a:t>Slaven</a:t>
            </a:r>
            <a:r>
              <a:rPr lang="en-US">
                <a:solidFill>
                  <a:srgbClr val="000000"/>
                </a:solidFill>
                <a:latin typeface="Times New Roman" panose="02020603050405020304" pitchFamily="18" charset="0"/>
                <a:ea typeface="Times New Roman" panose="02020603050405020304" pitchFamily="18" charset="0"/>
              </a:rPr>
              <a:t>  *Aaron Wong</a:t>
            </a:r>
            <a:r>
              <a:rPr lang="en-US">
                <a:latin typeface="Times New Roman" panose="02020603050405020304" pitchFamily="18" charset="0"/>
                <a:ea typeface="Times New Roman" panose="02020603050405020304" pitchFamily="18" charset="0"/>
              </a:rPr>
              <a:t>. </a:t>
            </a:r>
            <a:endParaRPr lang="en-US"/>
          </a:p>
        </p:txBody>
      </p:sp>
    </p:spTree>
    <p:extLst>
      <p:ext uri="{BB962C8B-B14F-4D97-AF65-F5344CB8AC3E}">
        <p14:creationId xmlns:p14="http://schemas.microsoft.com/office/powerpoint/2010/main" val="1545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838200" y="-99010"/>
            <a:ext cx="9773093" cy="1325563"/>
          </a:xfrm>
        </p:spPr>
        <p:txBody>
          <a:bodyPr>
            <a:normAutofit/>
          </a:bodyPr>
          <a:lstStyle/>
          <a:p>
            <a:pPr algn="ctr"/>
            <a:r>
              <a:rPr lang="en-US" sz="5400" b="1" dirty="0">
                <a:solidFill>
                  <a:schemeClr val="bg1"/>
                </a:solidFill>
              </a:rPr>
              <a:t>Sinusitis Treatment</a:t>
            </a:r>
          </a:p>
        </p:txBody>
      </p:sp>
      <p:sp>
        <p:nvSpPr>
          <p:cNvPr id="6" name="Content Placeholder 5">
            <a:extLst>
              <a:ext uri="{FF2B5EF4-FFF2-40B4-BE49-F238E27FC236}">
                <a16:creationId xmlns:a16="http://schemas.microsoft.com/office/drawing/2014/main" id="{80C57014-3B64-44E8-BE8B-9C0A365DB099}"/>
              </a:ext>
            </a:extLst>
          </p:cNvPr>
          <p:cNvSpPr>
            <a:spLocks noGrp="1"/>
          </p:cNvSpPr>
          <p:nvPr>
            <p:ph idx="1"/>
          </p:nvPr>
        </p:nvSpPr>
        <p:spPr>
          <a:xfrm>
            <a:off x="950168" y="1259633"/>
            <a:ext cx="10515600" cy="5598367"/>
          </a:xfrm>
        </p:spPr>
        <p:txBody>
          <a:bodyPr>
            <a:normAutofit fontScale="92500" lnSpcReduction="10000"/>
          </a:bodyPr>
          <a:lstStyle/>
          <a:p>
            <a:pPr marL="514350" indent="-514350">
              <a:buAutoNum type="arabicPeriod"/>
            </a:pPr>
            <a:r>
              <a:rPr lang="en-US" b="1" dirty="0">
                <a:solidFill>
                  <a:srgbClr val="FFFF00"/>
                </a:solidFill>
              </a:rPr>
              <a:t>Short course antibiotics </a:t>
            </a:r>
            <a:r>
              <a:rPr lang="en-US" b="1" dirty="0"/>
              <a:t>(7-10 days), saline rinses, decongestants</a:t>
            </a:r>
          </a:p>
          <a:p>
            <a:pPr lvl="1">
              <a:buFontTx/>
              <a:buChar char="-"/>
            </a:pPr>
            <a:r>
              <a:rPr lang="en-US" b="1" dirty="0"/>
              <a:t>amoxicillin, azithromycin, cefazolin</a:t>
            </a:r>
          </a:p>
          <a:p>
            <a:pPr lvl="1">
              <a:buFontTx/>
              <a:buChar char="-"/>
            </a:pPr>
            <a:r>
              <a:rPr lang="en-US" b="1" dirty="0"/>
              <a:t>pseudoephedrine (behind the counter)</a:t>
            </a:r>
          </a:p>
          <a:p>
            <a:pPr lvl="1">
              <a:buFontTx/>
              <a:buChar char="-"/>
            </a:pPr>
            <a:r>
              <a:rPr lang="en-US" b="1" dirty="0"/>
              <a:t>oxymetazoline spray</a:t>
            </a:r>
          </a:p>
          <a:p>
            <a:pPr lvl="1">
              <a:buFontTx/>
              <a:buChar char="-"/>
            </a:pPr>
            <a:endParaRPr lang="en-US" dirty="0"/>
          </a:p>
          <a:p>
            <a:pPr lvl="1">
              <a:buFontTx/>
              <a:buChar char="-"/>
            </a:pPr>
            <a:endParaRPr lang="en-US" dirty="0"/>
          </a:p>
          <a:p>
            <a:pPr lvl="1">
              <a:buFontTx/>
              <a:buChar char="-"/>
            </a:pPr>
            <a:endParaRPr lang="en-US" dirty="0"/>
          </a:p>
          <a:p>
            <a:pPr marL="514350" indent="-514350">
              <a:buAutoNum type="arabicPeriod" startAt="2"/>
            </a:pPr>
            <a:r>
              <a:rPr lang="en-US" b="1" dirty="0">
                <a:solidFill>
                  <a:srgbClr val="FFFF00"/>
                </a:solidFill>
              </a:rPr>
              <a:t>Long course antibiotics </a:t>
            </a:r>
            <a:r>
              <a:rPr lang="en-US" b="1" dirty="0"/>
              <a:t>(2-4 weeks), nasal steroid sprays (30-90 days), oral steroids, saline rinses</a:t>
            </a:r>
          </a:p>
          <a:p>
            <a:pPr lvl="1">
              <a:buFontTx/>
              <a:buChar char="-"/>
            </a:pPr>
            <a:r>
              <a:rPr lang="en-US" b="1" dirty="0" err="1"/>
              <a:t>amox</a:t>
            </a:r>
            <a:r>
              <a:rPr lang="en-US" b="1" dirty="0"/>
              <a:t>/</a:t>
            </a:r>
            <a:r>
              <a:rPr lang="en-US" b="1" dirty="0" err="1"/>
              <a:t>clav</a:t>
            </a:r>
            <a:r>
              <a:rPr lang="en-US" b="1" dirty="0"/>
              <a:t>, cefdinir, clarithromycin, levofloxacin, fluticasone, prednisone</a:t>
            </a:r>
          </a:p>
          <a:p>
            <a:pPr lvl="1">
              <a:buFontTx/>
              <a:buChar char="-"/>
            </a:pPr>
            <a:endParaRPr lang="en-US" dirty="0"/>
          </a:p>
          <a:p>
            <a:pPr lvl="1">
              <a:buFontTx/>
              <a:buChar char="-"/>
            </a:pPr>
            <a:endParaRPr lang="en-US" dirty="0"/>
          </a:p>
          <a:p>
            <a:pPr lvl="1">
              <a:buFontTx/>
              <a:buChar char="-"/>
            </a:pPr>
            <a:endParaRPr lang="en-US" dirty="0"/>
          </a:p>
          <a:p>
            <a:pPr marL="514350" indent="-514350">
              <a:buAutoNum type="arabicPeriod" startAt="3"/>
            </a:pPr>
            <a:r>
              <a:rPr lang="en-US" b="1" dirty="0">
                <a:solidFill>
                  <a:srgbClr val="FFFF00"/>
                </a:solidFill>
              </a:rPr>
              <a:t>Surgery </a:t>
            </a:r>
            <a:r>
              <a:rPr lang="en-US" b="1" dirty="0"/>
              <a:t>– for </a:t>
            </a:r>
            <a:r>
              <a:rPr lang="en-US" b="1" u="sng" dirty="0"/>
              <a:t>recalcitrant</a:t>
            </a:r>
            <a:r>
              <a:rPr lang="en-US" b="1" dirty="0"/>
              <a:t>, </a:t>
            </a:r>
            <a:r>
              <a:rPr lang="en-US" b="1" u="sng" dirty="0"/>
              <a:t>repeated</a:t>
            </a:r>
            <a:r>
              <a:rPr lang="en-US" b="1" dirty="0"/>
              <a:t>, and/or </a:t>
            </a:r>
            <a:r>
              <a:rPr lang="en-US" b="1" u="sng" dirty="0"/>
              <a:t>severe</a:t>
            </a:r>
            <a:r>
              <a:rPr lang="en-US" b="1" dirty="0"/>
              <a:t> sinusitis</a:t>
            </a:r>
          </a:p>
          <a:p>
            <a:pPr marL="457200" lvl="1" indent="0">
              <a:buNone/>
            </a:pPr>
            <a:r>
              <a:rPr lang="en-US" b="1" dirty="0"/>
              <a:t>-  Lasting more than a month, 4-6 episodes per year</a:t>
            </a:r>
          </a:p>
          <a:p>
            <a:pPr marL="514350" indent="-514350">
              <a:buAutoNum type="arabicPeriod" startAt="3"/>
            </a:pPr>
            <a:endParaRPr lang="en-US" dirty="0"/>
          </a:p>
        </p:txBody>
      </p:sp>
      <p:sp>
        <p:nvSpPr>
          <p:cNvPr id="8" name="Arrow: Down 7">
            <a:extLst>
              <a:ext uri="{FF2B5EF4-FFF2-40B4-BE49-F238E27FC236}">
                <a16:creationId xmlns:a16="http://schemas.microsoft.com/office/drawing/2014/main" id="{BE7B6DB7-BFD7-46D5-9D47-9F9F05823B7F}"/>
              </a:ext>
            </a:extLst>
          </p:cNvPr>
          <p:cNvSpPr/>
          <p:nvPr/>
        </p:nvSpPr>
        <p:spPr>
          <a:xfrm>
            <a:off x="5682343" y="2481943"/>
            <a:ext cx="615820" cy="77444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D203276-FF41-4C91-AF3C-A2FC79096632}"/>
              </a:ext>
            </a:extLst>
          </p:cNvPr>
          <p:cNvSpPr/>
          <p:nvPr/>
        </p:nvSpPr>
        <p:spPr>
          <a:xfrm>
            <a:off x="5682343" y="4901681"/>
            <a:ext cx="615820" cy="77444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9A846477-FA35-47F7-90B3-9A909D29DD29}"/>
              </a:ext>
            </a:extLst>
          </p:cNvPr>
          <p:cNvSpPr/>
          <p:nvPr/>
        </p:nvSpPr>
        <p:spPr>
          <a:xfrm>
            <a:off x="6410131" y="4901681"/>
            <a:ext cx="1950098" cy="4027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6B2FCD-36EF-4D8A-99EB-33C0BFF4398D}"/>
              </a:ext>
            </a:extLst>
          </p:cNvPr>
          <p:cNvSpPr txBox="1"/>
          <p:nvPr/>
        </p:nvSpPr>
        <p:spPr>
          <a:xfrm>
            <a:off x="8484639" y="4918401"/>
            <a:ext cx="3093097" cy="461665"/>
          </a:xfrm>
          <a:prstGeom prst="rect">
            <a:avLst/>
          </a:prstGeom>
          <a:noFill/>
        </p:spPr>
        <p:txBody>
          <a:bodyPr wrap="square" rtlCol="0">
            <a:spAutoFit/>
          </a:bodyPr>
          <a:lstStyle/>
          <a:p>
            <a:r>
              <a:rPr lang="en-US" sz="2400" b="1" dirty="0">
                <a:solidFill>
                  <a:schemeClr val="bg1"/>
                </a:solidFill>
              </a:rPr>
              <a:t>Dental finding….?</a:t>
            </a:r>
          </a:p>
        </p:txBody>
      </p:sp>
      <p:sp>
        <p:nvSpPr>
          <p:cNvPr id="9" name="Arrow: Right 8">
            <a:extLst>
              <a:ext uri="{FF2B5EF4-FFF2-40B4-BE49-F238E27FC236}">
                <a16:creationId xmlns:a16="http://schemas.microsoft.com/office/drawing/2014/main" id="{79D1B311-4513-4FFC-AECF-2945208554CF}"/>
              </a:ext>
            </a:extLst>
          </p:cNvPr>
          <p:cNvSpPr/>
          <p:nvPr/>
        </p:nvSpPr>
        <p:spPr>
          <a:xfrm>
            <a:off x="6422573" y="2601133"/>
            <a:ext cx="1950098" cy="4027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07B75F-7854-49CE-AB20-2AF53B0B7A30}"/>
              </a:ext>
            </a:extLst>
          </p:cNvPr>
          <p:cNvSpPr txBox="1"/>
          <p:nvPr/>
        </p:nvSpPr>
        <p:spPr>
          <a:xfrm>
            <a:off x="8490860" y="2624580"/>
            <a:ext cx="2993571" cy="461665"/>
          </a:xfrm>
          <a:prstGeom prst="rect">
            <a:avLst/>
          </a:prstGeom>
          <a:noFill/>
        </p:spPr>
        <p:txBody>
          <a:bodyPr wrap="square" rtlCol="0">
            <a:spAutoFit/>
          </a:bodyPr>
          <a:lstStyle/>
          <a:p>
            <a:r>
              <a:rPr lang="en-US" sz="2400" b="1" dirty="0">
                <a:solidFill>
                  <a:schemeClr val="bg1"/>
                </a:solidFill>
              </a:rPr>
              <a:t>Dental finding….?</a:t>
            </a:r>
          </a:p>
        </p:txBody>
      </p:sp>
      <p:sp>
        <p:nvSpPr>
          <p:cNvPr id="10" name="TextBox 9">
            <a:extLst>
              <a:ext uri="{FF2B5EF4-FFF2-40B4-BE49-F238E27FC236}">
                <a16:creationId xmlns:a16="http://schemas.microsoft.com/office/drawing/2014/main" id="{9078C038-BBF7-4C76-BFC9-D95065BB800C}"/>
              </a:ext>
            </a:extLst>
          </p:cNvPr>
          <p:cNvSpPr txBox="1"/>
          <p:nvPr/>
        </p:nvSpPr>
        <p:spPr>
          <a:xfrm>
            <a:off x="2169042" y="2802519"/>
            <a:ext cx="1467293" cy="646331"/>
          </a:xfrm>
          <a:prstGeom prst="rect">
            <a:avLst/>
          </a:prstGeom>
          <a:noFill/>
        </p:spPr>
        <p:txBody>
          <a:bodyPr wrap="square" rtlCol="0">
            <a:spAutoFit/>
          </a:bodyPr>
          <a:lstStyle/>
          <a:p>
            <a:r>
              <a:rPr lang="en-US" dirty="0">
                <a:solidFill>
                  <a:schemeClr val="bg1"/>
                </a:solidFill>
              </a:rPr>
              <a:t>Allergy?</a:t>
            </a:r>
          </a:p>
          <a:p>
            <a:r>
              <a:rPr lang="en-US" dirty="0">
                <a:solidFill>
                  <a:schemeClr val="bg1"/>
                </a:solidFill>
              </a:rPr>
              <a:t>Neurology?</a:t>
            </a:r>
          </a:p>
        </p:txBody>
      </p:sp>
      <p:sp>
        <p:nvSpPr>
          <p:cNvPr id="4" name="Oval 3">
            <a:extLst>
              <a:ext uri="{FF2B5EF4-FFF2-40B4-BE49-F238E27FC236}">
                <a16:creationId xmlns:a16="http://schemas.microsoft.com/office/drawing/2014/main" id="{D786C83C-726B-44A5-9517-3C331C0D96BB}"/>
              </a:ext>
            </a:extLst>
          </p:cNvPr>
          <p:cNvSpPr/>
          <p:nvPr/>
        </p:nvSpPr>
        <p:spPr>
          <a:xfrm>
            <a:off x="1788437" y="2711303"/>
            <a:ext cx="1847898" cy="8544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99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C62CA-6867-4E6A-B4B5-0B882844278E}"/>
              </a:ext>
            </a:extLst>
          </p:cNvPr>
          <p:cNvSpPr/>
          <p:nvPr/>
        </p:nvSpPr>
        <p:spPr>
          <a:xfrm>
            <a:off x="987490" y="252383"/>
            <a:ext cx="10217020" cy="1631216"/>
          </a:xfrm>
          <a:prstGeom prst="rect">
            <a:avLst/>
          </a:prstGeom>
        </p:spPr>
        <p:txBody>
          <a:bodyPr wrap="square">
            <a:spAutoFit/>
          </a:bodyPr>
          <a:lstStyle/>
          <a:p>
            <a:r>
              <a:rPr lang="en-US" sz="2000" b="1" dirty="0">
                <a:solidFill>
                  <a:srgbClr val="000000"/>
                </a:solidFill>
                <a:latin typeface="Arial" panose="020B0604020202020204" pitchFamily="34" charset="0"/>
              </a:rPr>
              <a:t>21 </a:t>
            </a:r>
            <a:r>
              <a:rPr lang="en-US" sz="2000" b="1" dirty="0" err="1">
                <a:solidFill>
                  <a:srgbClr val="000000"/>
                </a:solidFill>
                <a:latin typeface="Arial" panose="020B0604020202020204" pitchFamily="34" charset="0"/>
              </a:rPr>
              <a:t>y.o</a:t>
            </a:r>
            <a:r>
              <a:rPr lang="en-US" sz="2000" b="1" dirty="0">
                <a:solidFill>
                  <a:srgbClr val="000000"/>
                </a:solidFill>
                <a:latin typeface="Arial" panose="020B0604020202020204" pitchFamily="34" charset="0"/>
              </a:rPr>
              <a:t>. male self referred for evaluation of chronic sinusitis. </a:t>
            </a:r>
          </a:p>
          <a:p>
            <a:r>
              <a:rPr lang="en-US" sz="2000" b="1" dirty="0">
                <a:solidFill>
                  <a:srgbClr val="000000"/>
                </a:solidFill>
                <a:latin typeface="Arial" panose="020B0604020202020204" pitchFamily="34" charset="0"/>
              </a:rPr>
              <a:t>Sinus problems/symptoms for the past 2-3 months. </a:t>
            </a:r>
          </a:p>
          <a:p>
            <a:r>
              <a:rPr lang="en-US" sz="2000" b="1" dirty="0">
                <a:solidFill>
                  <a:srgbClr val="000000"/>
                </a:solidFill>
                <a:latin typeface="Arial" panose="020B0604020202020204" pitchFamily="34" charset="0"/>
              </a:rPr>
              <a:t> </a:t>
            </a:r>
          </a:p>
          <a:p>
            <a:r>
              <a:rPr lang="en-US" sz="2000" b="1" dirty="0">
                <a:solidFill>
                  <a:srgbClr val="000000"/>
                </a:solidFill>
                <a:latin typeface="Arial" panose="020B0604020202020204" pitchFamily="34" charset="0"/>
              </a:rPr>
              <a:t>Baseline daily symptoms include congestion, nasal drainage, sinus pain and pressure, headaches and </a:t>
            </a:r>
            <a:r>
              <a:rPr lang="en-US" sz="2000" b="1" u="sng" dirty="0">
                <a:solidFill>
                  <a:srgbClr val="000000"/>
                </a:solidFill>
                <a:latin typeface="Arial" panose="020B0604020202020204" pitchFamily="34" charset="0"/>
              </a:rPr>
              <a:t>upper tooth pain</a:t>
            </a:r>
            <a:r>
              <a:rPr lang="en-US" sz="2000" b="1" dirty="0">
                <a:solidFill>
                  <a:srgbClr val="000000"/>
                </a:solidFill>
                <a:latin typeface="Arial" panose="020B0604020202020204" pitchFamily="34" charset="0"/>
              </a:rPr>
              <a:t>. </a:t>
            </a:r>
            <a:endParaRPr lang="en-US" sz="2000" b="1" dirty="0"/>
          </a:p>
        </p:txBody>
      </p:sp>
      <p:pic>
        <p:nvPicPr>
          <p:cNvPr id="4" name="Picture 3">
            <a:extLst>
              <a:ext uri="{FF2B5EF4-FFF2-40B4-BE49-F238E27FC236}">
                <a16:creationId xmlns:a16="http://schemas.microsoft.com/office/drawing/2014/main" id="{9EFB3384-22B8-4A67-9BEC-A34B4FFD4023}"/>
              </a:ext>
            </a:extLst>
          </p:cNvPr>
          <p:cNvPicPr>
            <a:picLocks noChangeAspect="1"/>
          </p:cNvPicPr>
          <p:nvPr/>
        </p:nvPicPr>
        <p:blipFill>
          <a:blip r:embed="rId2"/>
          <a:stretch>
            <a:fillRect/>
          </a:stretch>
        </p:blipFill>
        <p:spPr>
          <a:xfrm>
            <a:off x="92688" y="2277208"/>
            <a:ext cx="5936770" cy="4181054"/>
          </a:xfrm>
          <a:prstGeom prst="rect">
            <a:avLst/>
          </a:prstGeom>
        </p:spPr>
      </p:pic>
      <p:pic>
        <p:nvPicPr>
          <p:cNvPr id="5" name="Picture 4">
            <a:extLst>
              <a:ext uri="{FF2B5EF4-FFF2-40B4-BE49-F238E27FC236}">
                <a16:creationId xmlns:a16="http://schemas.microsoft.com/office/drawing/2014/main" id="{5F249E5C-CCFD-46C0-A23A-67A6C35DC57A}"/>
              </a:ext>
            </a:extLst>
          </p:cNvPr>
          <p:cNvPicPr>
            <a:picLocks noChangeAspect="1"/>
          </p:cNvPicPr>
          <p:nvPr/>
        </p:nvPicPr>
        <p:blipFill>
          <a:blip r:embed="rId3"/>
          <a:stretch>
            <a:fillRect/>
          </a:stretch>
        </p:blipFill>
        <p:spPr>
          <a:xfrm>
            <a:off x="6144955" y="2277209"/>
            <a:ext cx="5936770" cy="4181054"/>
          </a:xfrm>
          <a:prstGeom prst="rect">
            <a:avLst/>
          </a:prstGeom>
        </p:spPr>
      </p:pic>
    </p:spTree>
    <p:extLst>
      <p:ext uri="{BB962C8B-B14F-4D97-AF65-F5344CB8AC3E}">
        <p14:creationId xmlns:p14="http://schemas.microsoft.com/office/powerpoint/2010/main" val="381560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71E0EA5-A50D-4610-AA9E-532E30576DF0}"/>
              </a:ext>
            </a:extLst>
          </p:cNvPr>
          <p:cNvSpPr/>
          <p:nvPr/>
        </p:nvSpPr>
        <p:spPr>
          <a:xfrm>
            <a:off x="780176" y="442086"/>
            <a:ext cx="10821798" cy="1200329"/>
          </a:xfrm>
          <a:prstGeom prst="rect">
            <a:avLst/>
          </a:prstGeom>
        </p:spPr>
        <p:txBody>
          <a:bodyPr wrap="square">
            <a:spAutoFit/>
          </a:bodyPr>
          <a:lstStyle/>
          <a:p>
            <a:r>
              <a:rPr lang="en-US" sz="1400" dirty="0">
                <a:solidFill>
                  <a:schemeClr val="accent4"/>
                </a:solidFill>
                <a:hlinkClick r:id="rId2" tooltip="Acta odontologica Scandinavica.">
                  <a:extLst>
                    <a:ext uri="{A12FA001-AC4F-418D-AE19-62706E023703}">
                      <ahyp:hlinkClr xmlns:ahyp="http://schemas.microsoft.com/office/drawing/2018/hyperlinkcolor" xmlns="" val="tx"/>
                    </a:ext>
                  </a:extLst>
                </a:hlinkClick>
              </a:rPr>
              <a:t>Acta </a:t>
            </a:r>
            <a:r>
              <a:rPr lang="en-US" sz="1400" dirty="0" err="1">
                <a:solidFill>
                  <a:schemeClr val="accent4"/>
                </a:solidFill>
                <a:hlinkClick r:id="rId2" tooltip="Acta odontologica Scandinavica.">
                  <a:extLst>
                    <a:ext uri="{A12FA001-AC4F-418D-AE19-62706E023703}">
                      <ahyp:hlinkClr xmlns:ahyp="http://schemas.microsoft.com/office/drawing/2018/hyperlinkcolor" xmlns="" val="tx"/>
                    </a:ext>
                  </a:extLst>
                </a:hlinkClick>
              </a:rPr>
              <a:t>Odontol</a:t>
            </a:r>
            <a:r>
              <a:rPr lang="en-US" sz="1400" dirty="0">
                <a:solidFill>
                  <a:schemeClr val="accent4"/>
                </a:solidFill>
                <a:hlinkClick r:id="rId2" tooltip="Acta odontologica Scandinavica.">
                  <a:extLst>
                    <a:ext uri="{A12FA001-AC4F-418D-AE19-62706E023703}">
                      <ahyp:hlinkClr xmlns:ahyp="http://schemas.microsoft.com/office/drawing/2018/hyperlinkcolor" xmlns="" val="tx"/>
                    </a:ext>
                  </a:extLst>
                </a:hlinkClick>
              </a:rPr>
              <a:t> Scand.</a:t>
            </a:r>
            <a:r>
              <a:rPr lang="en-US" sz="1400" dirty="0">
                <a:solidFill>
                  <a:schemeClr val="accent4"/>
                </a:solidFill>
              </a:rPr>
              <a:t> </a:t>
            </a:r>
            <a:r>
              <a:rPr lang="en-US" sz="1400" dirty="0"/>
              <a:t>2018 Nov;76(8):600-604. </a:t>
            </a:r>
            <a:r>
              <a:rPr lang="en-US" sz="1400" dirty="0" err="1"/>
              <a:t>doi</a:t>
            </a:r>
            <a:r>
              <a:rPr lang="en-US" sz="1400" dirty="0"/>
              <a:t>: 10.1080/00016357.2018.1490966. </a:t>
            </a:r>
            <a:r>
              <a:rPr lang="en-US" sz="1400" dirty="0" err="1"/>
              <a:t>Epub</a:t>
            </a:r>
            <a:r>
              <a:rPr lang="en-US" sz="1400" dirty="0"/>
              <a:t> 2018 Jul 25. </a:t>
            </a:r>
            <a:r>
              <a:rPr lang="en-US" sz="1400" dirty="0">
                <a:solidFill>
                  <a:schemeClr val="accent4"/>
                </a:solidFill>
                <a:hlinkClick r:id="rId3">
                  <a:extLst>
                    <a:ext uri="{A12FA001-AC4F-418D-AE19-62706E023703}">
                      <ahyp:hlinkClr xmlns:ahyp="http://schemas.microsoft.com/office/drawing/2018/hyperlinkcolor" xmlns="" val="tx"/>
                    </a:ext>
                  </a:extLst>
                </a:hlinkClick>
              </a:rPr>
              <a:t>Ly D</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4">
                  <a:extLst>
                    <a:ext uri="{A12FA001-AC4F-418D-AE19-62706E023703}">
                      <ahyp:hlinkClr xmlns:ahyp="http://schemas.microsoft.com/office/drawing/2018/hyperlinkcolor" xmlns="" val="tx"/>
                    </a:ext>
                  </a:extLst>
                </a:hlinkClick>
              </a:rPr>
              <a:t>Hellgren</a:t>
            </a:r>
            <a:r>
              <a:rPr lang="en-US" sz="1400" dirty="0">
                <a:solidFill>
                  <a:schemeClr val="accent4"/>
                </a:solidFill>
                <a:hlinkClick r:id="rId4">
                  <a:extLst>
                    <a:ext uri="{A12FA001-AC4F-418D-AE19-62706E023703}">
                      <ahyp:hlinkClr xmlns:ahyp="http://schemas.microsoft.com/office/drawing/2018/hyperlinkcolor" xmlns="" val="tx"/>
                    </a:ext>
                  </a:extLst>
                </a:hlinkClick>
              </a:rPr>
              <a:t> J</a:t>
            </a:r>
            <a:r>
              <a:rPr lang="en-US" sz="1400" baseline="30000" dirty="0">
                <a:solidFill>
                  <a:schemeClr val="accent4"/>
                </a:solidFill>
              </a:rPr>
              <a:t>1</a:t>
            </a:r>
            <a:r>
              <a:rPr lang="en-US" sz="1400" dirty="0"/>
              <a:t>.</a:t>
            </a:r>
          </a:p>
          <a:p>
            <a:endParaRPr lang="en-US" dirty="0"/>
          </a:p>
          <a:p>
            <a:r>
              <a:rPr lang="en-US" sz="2000" b="1" dirty="0">
                <a:solidFill>
                  <a:schemeClr val="bg1"/>
                </a:solidFill>
              </a:rPr>
              <a:t>Is dental evaluation considered in unilateral maxillary sinusitis? A retrospective case series.</a:t>
            </a:r>
          </a:p>
          <a:p>
            <a:endParaRPr lang="en-US" b="1" dirty="0"/>
          </a:p>
        </p:txBody>
      </p:sp>
      <p:sp>
        <p:nvSpPr>
          <p:cNvPr id="46" name="Rectangle 45">
            <a:extLst>
              <a:ext uri="{FF2B5EF4-FFF2-40B4-BE49-F238E27FC236}">
                <a16:creationId xmlns:a16="http://schemas.microsoft.com/office/drawing/2014/main" id="{B8EDE077-379F-4970-B1A0-D7445548508F}"/>
              </a:ext>
            </a:extLst>
          </p:cNvPr>
          <p:cNvSpPr/>
          <p:nvPr/>
        </p:nvSpPr>
        <p:spPr>
          <a:xfrm>
            <a:off x="531303" y="1388096"/>
            <a:ext cx="10461072" cy="5293757"/>
          </a:xfrm>
          <a:prstGeom prst="rect">
            <a:avLst/>
          </a:prstGeom>
        </p:spPr>
        <p:txBody>
          <a:bodyPr wrap="square">
            <a:spAutoFit/>
          </a:bodyPr>
          <a:lstStyle/>
          <a:p>
            <a:endParaRPr lang="en-US" sz="1400" b="1" dirty="0"/>
          </a:p>
          <a:p>
            <a:r>
              <a:rPr lang="en-US" b="1" u="sng" dirty="0"/>
              <a:t>OBJECTIVE</a:t>
            </a:r>
            <a:r>
              <a:rPr lang="en-US" b="1" dirty="0"/>
              <a:t>:   </a:t>
            </a:r>
            <a:r>
              <a:rPr lang="en-US" dirty="0"/>
              <a:t>Are patients with symptomatic unilateral maxillary sinusitis sent for a dental evaluation of odontogenic maxillary sinusitis (OMS)?</a:t>
            </a:r>
          </a:p>
          <a:p>
            <a:endParaRPr lang="en-US" dirty="0"/>
          </a:p>
          <a:p>
            <a:r>
              <a:rPr lang="en-US" b="1" u="sng" dirty="0"/>
              <a:t>PATIENTS AND METHODS</a:t>
            </a:r>
            <a:r>
              <a:rPr lang="en-US" b="1" dirty="0"/>
              <a:t>:   </a:t>
            </a:r>
            <a:r>
              <a:rPr lang="en-US" dirty="0"/>
              <a:t>The medical records of all patients diagnosed with sinusitis at a university Ear-nose and throat (ENT) clinic from 2010 to 2015 were scrutinized for symptomatic unilateral maxillary sinusitis verified on CT. Any dental evaluation was recorded, as well as symptoms of OMS, duration to dental evaluation, diagnosis of OMS and dental treatment.</a:t>
            </a:r>
          </a:p>
          <a:p>
            <a:endParaRPr lang="en-US" dirty="0"/>
          </a:p>
          <a:p>
            <a:r>
              <a:rPr lang="en-US" b="1" u="sng" dirty="0"/>
              <a:t>RESULTS</a:t>
            </a:r>
            <a:r>
              <a:rPr lang="en-US" b="1" dirty="0"/>
              <a:t>:  </a:t>
            </a:r>
            <a:r>
              <a:rPr lang="en-US" dirty="0"/>
              <a:t>A total of 1338 patients diagnosed with sinusitis were screened; 172 had unilateral maxillary sinusitis and 48% (82/172) OMS. 34% did not have any dental evaluation at all. Patients referred to local specialist dental care waited a median of 11 weeks for evaluation and a median of 15 weeks further for dental treatment. </a:t>
            </a:r>
            <a:r>
              <a:rPr lang="en-US" b="1" dirty="0"/>
              <a:t>Symptoms more frequently reported in OMS patients were foul smell or taste </a:t>
            </a:r>
            <a:r>
              <a:rPr lang="en-US" dirty="0"/>
              <a:t>(43.9% vs 11.1%, p &lt; .0001), purulent rhinorrhea (40% vs 19.1%, p = .015) than non-OMS patients. The OMS group also reported more frequently that they were active smokers (31.7% vs 10%, p = .0005).</a:t>
            </a:r>
          </a:p>
          <a:p>
            <a:endParaRPr lang="en-US" dirty="0"/>
          </a:p>
          <a:p>
            <a:r>
              <a:rPr lang="en-US" b="1" u="sng" dirty="0"/>
              <a:t>CONCLUSIONS</a:t>
            </a:r>
            <a:r>
              <a:rPr lang="en-US" b="1" dirty="0"/>
              <a:t>:   </a:t>
            </a:r>
            <a:r>
              <a:rPr lang="en-US" b="1" dirty="0">
                <a:solidFill>
                  <a:schemeClr val="bg1"/>
                </a:solidFill>
              </a:rPr>
              <a:t>OMS was found in 48% of unilateral maxillary sinusitis </a:t>
            </a:r>
            <a:r>
              <a:rPr lang="en-US" dirty="0"/>
              <a:t>and one-third of the patients with unilateral maxillary sinusitis had no dental evaluation. Low awareness of OMS could delay diagnosis and treatment.</a:t>
            </a:r>
          </a:p>
        </p:txBody>
      </p:sp>
    </p:spTree>
    <p:extLst>
      <p:ext uri="{BB962C8B-B14F-4D97-AF65-F5344CB8AC3E}">
        <p14:creationId xmlns:p14="http://schemas.microsoft.com/office/powerpoint/2010/main" val="423372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5AEF5B-6642-4711-94AA-E70E00F12FEC}"/>
              </a:ext>
            </a:extLst>
          </p:cNvPr>
          <p:cNvSpPr/>
          <p:nvPr/>
        </p:nvSpPr>
        <p:spPr>
          <a:xfrm>
            <a:off x="153798" y="-69644"/>
            <a:ext cx="11884404" cy="1754326"/>
          </a:xfrm>
          <a:prstGeom prst="rect">
            <a:avLst/>
          </a:prstGeom>
        </p:spPr>
        <p:txBody>
          <a:bodyPr wrap="square">
            <a:spAutoFit/>
          </a:bodyPr>
          <a:lstStyle/>
          <a:p>
            <a:endParaRPr lang="en-US" dirty="0"/>
          </a:p>
          <a:p>
            <a:r>
              <a:rPr lang="en-US" sz="1400" dirty="0">
                <a:solidFill>
                  <a:schemeClr val="accent4"/>
                </a:solidFill>
                <a:hlinkClick r:id="rId2" tooltip="Laryngoscope investigative otolaryngology.">
                  <a:extLst>
                    <a:ext uri="{A12FA001-AC4F-418D-AE19-62706E023703}">
                      <ahyp:hlinkClr xmlns:ahyp="http://schemas.microsoft.com/office/drawing/2018/hyperlinkcolor" xmlns="" val="tx"/>
                    </a:ext>
                  </a:extLst>
                </a:hlinkClick>
              </a:rPr>
              <a:t>Laryngoscope </a:t>
            </a:r>
            <a:r>
              <a:rPr lang="en-US" sz="1400" dirty="0" err="1">
                <a:solidFill>
                  <a:schemeClr val="accent4"/>
                </a:solidFill>
                <a:hlinkClick r:id="rId2" tooltip="Laryngoscope investigative otolaryngology.">
                  <a:extLst>
                    <a:ext uri="{A12FA001-AC4F-418D-AE19-62706E023703}">
                      <ahyp:hlinkClr xmlns:ahyp="http://schemas.microsoft.com/office/drawing/2018/hyperlinkcolor" xmlns="" val="tx"/>
                    </a:ext>
                  </a:extLst>
                </a:hlinkClick>
              </a:rPr>
              <a:t>Investig</a:t>
            </a:r>
            <a:r>
              <a:rPr lang="en-US" sz="1400" dirty="0">
                <a:solidFill>
                  <a:schemeClr val="accent4"/>
                </a:solidFill>
                <a:hlinkClick r:id="rId2" tooltip="Laryngoscope investigative otolaryngology.">
                  <a:extLst>
                    <a:ext uri="{A12FA001-AC4F-418D-AE19-62706E023703}">
                      <ahyp:hlinkClr xmlns:ahyp="http://schemas.microsoft.com/office/drawing/2018/hyperlinkcolor" xmlns="" val="tx"/>
                    </a:ext>
                  </a:extLst>
                </a:hlinkClick>
              </a:rPr>
              <a:t> </a:t>
            </a:r>
            <a:r>
              <a:rPr lang="en-US" sz="1400" dirty="0" err="1">
                <a:solidFill>
                  <a:schemeClr val="accent4"/>
                </a:solidFill>
                <a:hlinkClick r:id="rId2" tooltip="Laryngoscope investigative otolaryngology.">
                  <a:extLst>
                    <a:ext uri="{A12FA001-AC4F-418D-AE19-62706E023703}">
                      <ahyp:hlinkClr xmlns:ahyp="http://schemas.microsoft.com/office/drawing/2018/hyperlinkcolor" xmlns="" val="tx"/>
                    </a:ext>
                  </a:extLst>
                </a:hlinkClick>
              </a:rPr>
              <a:t>Otolaryngol</a:t>
            </a:r>
            <a:r>
              <a:rPr lang="en-US" sz="1400" dirty="0">
                <a:solidFill>
                  <a:schemeClr val="accent4"/>
                </a:solidFill>
                <a:hlinkClick r:id="rId2" tooltip="Laryngoscope investigative otolaryngology.">
                  <a:extLst>
                    <a:ext uri="{A12FA001-AC4F-418D-AE19-62706E023703}">
                      <ahyp:hlinkClr xmlns:ahyp="http://schemas.microsoft.com/office/drawing/2018/hyperlinkcolor" xmlns="" val="tx"/>
                    </a:ext>
                  </a:extLst>
                </a:hlinkClick>
              </a:rPr>
              <a:t>.</a:t>
            </a:r>
            <a:r>
              <a:rPr lang="en-US" sz="1400" dirty="0">
                <a:solidFill>
                  <a:schemeClr val="accent4"/>
                </a:solidFill>
              </a:rPr>
              <a:t> </a:t>
            </a:r>
            <a:r>
              <a:rPr lang="en-US" sz="1400" dirty="0"/>
              <a:t>2017 Dec 11;2(6):442-446. </a:t>
            </a:r>
            <a:r>
              <a:rPr lang="en-US" sz="1400" dirty="0" err="1"/>
              <a:t>doi</a:t>
            </a:r>
            <a:r>
              <a:rPr lang="en-US" sz="1400" dirty="0"/>
              <a:t>: 10.1002/lio2.130. </a:t>
            </a:r>
            <a:r>
              <a:rPr lang="en-US" sz="1400" dirty="0" err="1"/>
              <a:t>eCollection</a:t>
            </a:r>
            <a:r>
              <a:rPr lang="en-US" sz="1400" dirty="0"/>
              <a:t> 2017 Dec.</a:t>
            </a:r>
            <a:r>
              <a:rPr lang="en-US" sz="1400" dirty="0">
                <a:solidFill>
                  <a:schemeClr val="accent4"/>
                </a:solidFill>
                <a:hlinkClick r:id="rId3">
                  <a:extLst>
                    <a:ext uri="{A12FA001-AC4F-418D-AE19-62706E023703}">
                      <ahyp:hlinkClr xmlns:ahyp="http://schemas.microsoft.com/office/drawing/2018/hyperlinkcolor" xmlns="" val="tx"/>
                    </a:ext>
                  </a:extLst>
                </a:hlinkClick>
              </a:rPr>
              <a:t> </a:t>
            </a:r>
            <a:r>
              <a:rPr lang="en-US" sz="1400" dirty="0" err="1">
                <a:solidFill>
                  <a:schemeClr val="accent4"/>
                </a:solidFill>
                <a:hlinkClick r:id="rId3">
                  <a:extLst>
                    <a:ext uri="{A12FA001-AC4F-418D-AE19-62706E023703}">
                      <ahyp:hlinkClr xmlns:ahyp="http://schemas.microsoft.com/office/drawing/2018/hyperlinkcolor" xmlns="" val="tx"/>
                    </a:ext>
                  </a:extLst>
                </a:hlinkClick>
              </a:rPr>
              <a:t>Vestin</a:t>
            </a:r>
            <a:r>
              <a:rPr lang="en-US" sz="1400" dirty="0">
                <a:solidFill>
                  <a:schemeClr val="accent4"/>
                </a:solidFill>
                <a:hlinkClick r:id="rId3">
                  <a:extLst>
                    <a:ext uri="{A12FA001-AC4F-418D-AE19-62706E023703}">
                      <ahyp:hlinkClr xmlns:ahyp="http://schemas.microsoft.com/office/drawing/2018/hyperlinkcolor" xmlns="" val="tx"/>
                    </a:ext>
                  </a:extLst>
                </a:hlinkClick>
              </a:rPr>
              <a:t> Fredriksson M</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4">
                  <a:extLst>
                    <a:ext uri="{A12FA001-AC4F-418D-AE19-62706E023703}">
                      <ahyp:hlinkClr xmlns:ahyp="http://schemas.microsoft.com/office/drawing/2018/hyperlinkcolor" xmlns="" val="tx"/>
                    </a:ext>
                  </a:extLst>
                </a:hlinkClick>
              </a:rPr>
              <a:t>Öhman</a:t>
            </a:r>
            <a:r>
              <a:rPr lang="en-US" sz="1400" dirty="0">
                <a:solidFill>
                  <a:schemeClr val="accent4"/>
                </a:solidFill>
                <a:hlinkClick r:id="rId4">
                  <a:extLst>
                    <a:ext uri="{A12FA001-AC4F-418D-AE19-62706E023703}">
                      <ahyp:hlinkClr xmlns:ahyp="http://schemas.microsoft.com/office/drawing/2018/hyperlinkcolor" xmlns="" val="tx"/>
                    </a:ext>
                  </a:extLst>
                </a:hlinkClick>
              </a:rPr>
              <a:t> A</a:t>
            </a:r>
            <a:r>
              <a:rPr lang="en-US" sz="1400" baseline="30000" dirty="0">
                <a:solidFill>
                  <a:schemeClr val="accent4"/>
                </a:solidFill>
              </a:rPr>
              <a:t>2</a:t>
            </a:r>
            <a:r>
              <a:rPr lang="en-US" sz="1400" dirty="0">
                <a:solidFill>
                  <a:schemeClr val="accent4"/>
                </a:solidFill>
              </a:rPr>
              <a:t>, </a:t>
            </a:r>
            <a:r>
              <a:rPr lang="en-US" sz="1400" dirty="0" err="1">
                <a:solidFill>
                  <a:schemeClr val="accent4"/>
                </a:solidFill>
                <a:hlinkClick r:id="rId5">
                  <a:extLst>
                    <a:ext uri="{A12FA001-AC4F-418D-AE19-62706E023703}">
                      <ahyp:hlinkClr xmlns:ahyp="http://schemas.microsoft.com/office/drawing/2018/hyperlinkcolor" xmlns="" val="tx"/>
                    </a:ext>
                  </a:extLst>
                </a:hlinkClick>
              </a:rPr>
              <a:t>Flygare</a:t>
            </a:r>
            <a:r>
              <a:rPr lang="en-US" sz="1400" dirty="0">
                <a:solidFill>
                  <a:schemeClr val="accent4"/>
                </a:solidFill>
                <a:hlinkClick r:id="rId5">
                  <a:extLst>
                    <a:ext uri="{A12FA001-AC4F-418D-AE19-62706E023703}">
                      <ahyp:hlinkClr xmlns:ahyp="http://schemas.microsoft.com/office/drawing/2018/hyperlinkcolor" xmlns="" val="tx"/>
                    </a:ext>
                  </a:extLst>
                </a:hlinkClick>
              </a:rPr>
              <a:t> L</a:t>
            </a:r>
            <a:r>
              <a:rPr lang="en-US" sz="1400" baseline="30000" dirty="0">
                <a:solidFill>
                  <a:schemeClr val="accent4"/>
                </a:solidFill>
              </a:rPr>
              <a:t>3</a:t>
            </a:r>
            <a:r>
              <a:rPr lang="en-US" sz="1400" dirty="0">
                <a:solidFill>
                  <a:schemeClr val="accent4"/>
                </a:solidFill>
              </a:rPr>
              <a:t>, </a:t>
            </a:r>
            <a:r>
              <a:rPr lang="en-US" sz="1400" dirty="0" err="1">
                <a:solidFill>
                  <a:schemeClr val="accent4"/>
                </a:solidFill>
                <a:hlinkClick r:id="rId6">
                  <a:extLst>
                    <a:ext uri="{A12FA001-AC4F-418D-AE19-62706E023703}">
                      <ahyp:hlinkClr xmlns:ahyp="http://schemas.microsoft.com/office/drawing/2018/hyperlinkcolor" xmlns="" val="tx"/>
                    </a:ext>
                  </a:extLst>
                </a:hlinkClick>
              </a:rPr>
              <a:t>Tano</a:t>
            </a:r>
            <a:r>
              <a:rPr lang="en-US" sz="1400" dirty="0">
                <a:solidFill>
                  <a:schemeClr val="accent4"/>
                </a:solidFill>
                <a:hlinkClick r:id="rId6">
                  <a:extLst>
                    <a:ext uri="{A12FA001-AC4F-418D-AE19-62706E023703}">
                      <ahyp:hlinkClr xmlns:ahyp="http://schemas.microsoft.com/office/drawing/2018/hyperlinkcolor" xmlns="" val="tx"/>
                    </a:ext>
                  </a:extLst>
                </a:hlinkClick>
              </a:rPr>
              <a:t> K</a:t>
            </a:r>
            <a:r>
              <a:rPr lang="en-US" sz="1400" baseline="30000" dirty="0">
                <a:solidFill>
                  <a:schemeClr val="accent4"/>
                </a:solidFill>
              </a:rPr>
              <a:t>1</a:t>
            </a:r>
            <a:r>
              <a:rPr lang="en-US" sz="1400" dirty="0">
                <a:solidFill>
                  <a:schemeClr val="accent4"/>
                </a:solidFill>
              </a:rPr>
              <a:t>.</a:t>
            </a:r>
          </a:p>
          <a:p>
            <a:endParaRPr lang="en-US" dirty="0"/>
          </a:p>
          <a:p>
            <a:r>
              <a:rPr lang="en-US" sz="2000" b="1" dirty="0">
                <a:solidFill>
                  <a:schemeClr val="bg1"/>
                </a:solidFill>
              </a:rPr>
              <a:t>When Maxillary Sinusitis Does Not Heal: Findings on CBCT Scans of the Sinuses With a Particular Focus on the Occurrence of Odontogenic Causes of Maxillary Sinusitis.</a:t>
            </a:r>
          </a:p>
          <a:p>
            <a:endParaRPr lang="en-US" b="1" dirty="0"/>
          </a:p>
        </p:txBody>
      </p:sp>
      <p:sp>
        <p:nvSpPr>
          <p:cNvPr id="3" name="Rectangle 2">
            <a:extLst>
              <a:ext uri="{FF2B5EF4-FFF2-40B4-BE49-F238E27FC236}">
                <a16:creationId xmlns:a16="http://schemas.microsoft.com/office/drawing/2014/main" id="{BAC96AF4-A1A7-4CF1-9307-ADB99FC90BAC}"/>
              </a:ext>
            </a:extLst>
          </p:cNvPr>
          <p:cNvSpPr/>
          <p:nvPr/>
        </p:nvSpPr>
        <p:spPr>
          <a:xfrm>
            <a:off x="153798" y="1844235"/>
            <a:ext cx="11705438" cy="4524315"/>
          </a:xfrm>
          <a:prstGeom prst="rect">
            <a:avLst/>
          </a:prstGeom>
        </p:spPr>
        <p:txBody>
          <a:bodyPr wrap="square">
            <a:spAutoFit/>
          </a:bodyPr>
          <a:lstStyle/>
          <a:p>
            <a:r>
              <a:rPr lang="en-US" b="1" u="sng" dirty="0"/>
              <a:t>Objectives</a:t>
            </a:r>
            <a:r>
              <a:rPr lang="en-US" b="1" dirty="0"/>
              <a:t>:  </a:t>
            </a:r>
            <a:r>
              <a:rPr lang="en-US" dirty="0"/>
              <a:t>This study sought to investigate the </a:t>
            </a:r>
            <a:r>
              <a:rPr lang="en-US" b="1" dirty="0"/>
              <a:t>proportion of patients with suspected sinusitis referred for radiological examination who have radiologically verified sinusitis of odontogenic origin</a:t>
            </a:r>
            <a:r>
              <a:rPr lang="en-US" dirty="0"/>
              <a:t> and to describe this type of sinusitis.</a:t>
            </a:r>
          </a:p>
          <a:p>
            <a:endParaRPr lang="en-US" b="1" dirty="0"/>
          </a:p>
          <a:p>
            <a:r>
              <a:rPr lang="en-US" b="1" u="sng" dirty="0"/>
              <a:t>Study Design</a:t>
            </a:r>
            <a:r>
              <a:rPr lang="en-US" b="1" dirty="0"/>
              <a:t>:  </a:t>
            </a:r>
            <a:r>
              <a:rPr lang="en-US" dirty="0"/>
              <a:t>This investigation is a retrospective study.</a:t>
            </a:r>
          </a:p>
          <a:p>
            <a:endParaRPr lang="en-US" dirty="0"/>
          </a:p>
          <a:p>
            <a:r>
              <a:rPr lang="en-US" b="1" u="sng" dirty="0"/>
              <a:t>Methods</a:t>
            </a:r>
            <a:r>
              <a:rPr lang="en-US" b="1" dirty="0"/>
              <a:t>:  </a:t>
            </a:r>
            <a:r>
              <a:rPr lang="en-US" dirty="0"/>
              <a:t>A total of 303 sinus examinations involving cone beam computed tomography (CBCT) performed at </a:t>
            </a:r>
            <a:r>
              <a:rPr lang="en-US" dirty="0" err="1"/>
              <a:t>Sunderby</a:t>
            </a:r>
            <a:r>
              <a:rPr lang="en-US" dirty="0"/>
              <a:t> Hospital, </a:t>
            </a:r>
            <a:r>
              <a:rPr lang="en-US" dirty="0" err="1"/>
              <a:t>Luleå</a:t>
            </a:r>
            <a:r>
              <a:rPr lang="en-US" dirty="0"/>
              <a:t>, Sweden in 2012 were independently reviewed by two radiologists. The number of cases of maxillary sinusitis and the correlation between maxillary sinusitis and odontogenic infections were determined.</a:t>
            </a:r>
          </a:p>
          <a:p>
            <a:endParaRPr lang="en-US" dirty="0"/>
          </a:p>
          <a:p>
            <a:r>
              <a:rPr lang="en-US" b="1" u="sng" dirty="0"/>
              <a:t>Results</a:t>
            </a:r>
            <a:r>
              <a:rPr lang="en-US" b="1" dirty="0"/>
              <a:t>:  </a:t>
            </a:r>
            <a:r>
              <a:rPr lang="en-US" dirty="0"/>
              <a:t>Overall, </a:t>
            </a:r>
            <a:r>
              <a:rPr lang="en-US" b="1" dirty="0">
                <a:solidFill>
                  <a:schemeClr val="bg1"/>
                </a:solidFill>
              </a:rPr>
              <a:t>24% of the verified cases of sinusitis were odontogenic. An odontogenic origin was identified in 40% of unilateral maxillary sinusitis cases but only 6% of bilateral maxillary sinusitis cases (</a:t>
            </a:r>
            <a:r>
              <a:rPr lang="en-US" b="1" i="1" dirty="0">
                <a:solidFill>
                  <a:schemeClr val="bg1"/>
                </a:solidFill>
              </a:rPr>
              <a:t>p</a:t>
            </a:r>
            <a:r>
              <a:rPr lang="en-US" b="1" dirty="0">
                <a:solidFill>
                  <a:schemeClr val="bg1"/>
                </a:solidFill>
              </a:rPr>
              <a:t> = 0.0015)</a:t>
            </a:r>
            <a:r>
              <a:rPr lang="en-US" b="1" dirty="0"/>
              <a:t>. </a:t>
            </a:r>
            <a:r>
              <a:rPr lang="en-US" dirty="0"/>
              <a:t>Forty-nine out of 54 patients with periapical destruction had adjacent mucosal swelling in the maxillary sinus, but only 15 of these patients satisfied the criteria for sinusitis.</a:t>
            </a:r>
          </a:p>
          <a:p>
            <a:endParaRPr lang="en-US" b="1" dirty="0"/>
          </a:p>
          <a:p>
            <a:r>
              <a:rPr lang="en-US" b="1" u="sng" dirty="0"/>
              <a:t>Conclusion</a:t>
            </a:r>
            <a:r>
              <a:rPr lang="en-US" b="1" dirty="0"/>
              <a:t>:  </a:t>
            </a:r>
            <a:r>
              <a:rPr lang="en-US" dirty="0"/>
              <a:t>The present study </a:t>
            </a:r>
            <a:r>
              <a:rPr lang="en-US" b="1" dirty="0"/>
              <a:t>confirms the close relationship between odontogenic infections and unilateral maxillary sinusitis</a:t>
            </a:r>
            <a:r>
              <a:rPr lang="en-US" dirty="0"/>
              <a:t>. </a:t>
            </a:r>
            <a:r>
              <a:rPr lang="en-US" b="1" dirty="0"/>
              <a:t>Level of Evidence</a:t>
            </a:r>
            <a:r>
              <a:rPr lang="en-US" dirty="0"/>
              <a:t> 4.</a:t>
            </a:r>
          </a:p>
        </p:txBody>
      </p:sp>
    </p:spTree>
    <p:extLst>
      <p:ext uri="{BB962C8B-B14F-4D97-AF65-F5344CB8AC3E}">
        <p14:creationId xmlns:p14="http://schemas.microsoft.com/office/powerpoint/2010/main" val="227935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B35FD8-8B19-49D2-A927-FD4B4B34FAD3}"/>
              </a:ext>
            </a:extLst>
          </p:cNvPr>
          <p:cNvSpPr/>
          <p:nvPr/>
        </p:nvSpPr>
        <p:spPr>
          <a:xfrm>
            <a:off x="534839" y="145984"/>
            <a:ext cx="10990052" cy="1692771"/>
          </a:xfrm>
          <a:prstGeom prst="rect">
            <a:avLst/>
          </a:prstGeom>
        </p:spPr>
        <p:txBody>
          <a:bodyPr wrap="square">
            <a:spAutoFit/>
          </a:bodyPr>
          <a:lstStyle/>
          <a:p>
            <a:r>
              <a:rPr lang="en-US" sz="1400" dirty="0">
                <a:solidFill>
                  <a:schemeClr val="accent4"/>
                </a:solidFill>
                <a:hlinkClick r:id="rId2" tooltip="European archives of oto-rhino-laryngology : official journal of the European Federation of Oto-Rhino-Laryngological Societies (EUFOS) : affiliated with the German Society for Oto-Rhino-Laryngology - Head and Neck Surgery.">
                  <a:extLst>
                    <a:ext uri="{A12FA001-AC4F-418D-AE19-62706E023703}">
                      <ahyp:hlinkClr xmlns:ahyp="http://schemas.microsoft.com/office/drawing/2018/hyperlinkcolor" xmlns="" val="tx"/>
                    </a:ext>
                  </a:extLst>
                </a:hlinkClick>
              </a:rPr>
              <a:t>Eur Arch </a:t>
            </a:r>
            <a:r>
              <a:rPr lang="en-US" sz="1400" dirty="0" err="1">
                <a:solidFill>
                  <a:schemeClr val="accent4"/>
                </a:solidFill>
                <a:hlinkClick r:id="rId2" tooltip="European archives of oto-rhino-laryngology : official journal of the European Federation of Oto-Rhino-Laryngological Societies (EUFOS) : affiliated with the German Society for Oto-Rhino-Laryngology - Head and Neck Surgery.">
                  <a:extLst>
                    <a:ext uri="{A12FA001-AC4F-418D-AE19-62706E023703}">
                      <ahyp:hlinkClr xmlns:ahyp="http://schemas.microsoft.com/office/drawing/2018/hyperlinkcolor" xmlns="" val="tx"/>
                    </a:ext>
                  </a:extLst>
                </a:hlinkClick>
              </a:rPr>
              <a:t>Otorhinolaryngol</a:t>
            </a:r>
            <a:r>
              <a:rPr lang="en-US" sz="1400" dirty="0">
                <a:solidFill>
                  <a:schemeClr val="accent4"/>
                </a:solidFill>
                <a:hlinkClick r:id="rId2" tooltip="European archives of oto-rhino-laryngology : official journal of the European Federation of Oto-Rhino-Laryngological Societies (EUFOS) : affiliated with the German Society for Oto-Rhino-Laryngology - Head and Neck Surgery.">
                  <a:extLst>
                    <a:ext uri="{A12FA001-AC4F-418D-AE19-62706E023703}">
                      <ahyp:hlinkClr xmlns:ahyp="http://schemas.microsoft.com/office/drawing/2018/hyperlinkcolor" xmlns="" val="tx"/>
                    </a:ext>
                  </a:extLst>
                </a:hlinkClick>
              </a:rPr>
              <a:t>.</a:t>
            </a:r>
            <a:r>
              <a:rPr lang="en-US" sz="1400" dirty="0">
                <a:solidFill>
                  <a:schemeClr val="accent4"/>
                </a:solidFill>
              </a:rPr>
              <a:t> </a:t>
            </a:r>
            <a:r>
              <a:rPr lang="en-US" sz="1400" dirty="0"/>
              <a:t>2018 Nov 27. </a:t>
            </a:r>
            <a:r>
              <a:rPr lang="en-US" sz="1400" dirty="0" err="1"/>
              <a:t>doi</a:t>
            </a:r>
            <a:r>
              <a:rPr lang="en-US" sz="1400" dirty="0"/>
              <a:t>: 10.1007/s00405-018-5220-0. [</a:t>
            </a:r>
            <a:r>
              <a:rPr lang="en-US" sz="1400" dirty="0" err="1"/>
              <a:t>Epub</a:t>
            </a:r>
            <a:r>
              <a:rPr lang="en-US" sz="1400" dirty="0"/>
              <a:t> ahead of print] </a:t>
            </a:r>
            <a:r>
              <a:rPr lang="en-US" sz="1400" dirty="0" err="1">
                <a:solidFill>
                  <a:schemeClr val="accent4"/>
                </a:solidFill>
                <a:hlinkClick r:id="rId3">
                  <a:extLst>
                    <a:ext uri="{A12FA001-AC4F-418D-AE19-62706E023703}">
                      <ahyp:hlinkClr xmlns:ahyp="http://schemas.microsoft.com/office/drawing/2018/hyperlinkcolor" xmlns="" val="tx"/>
                    </a:ext>
                  </a:extLst>
                </a:hlinkClick>
              </a:rPr>
              <a:t>Saibene</a:t>
            </a:r>
            <a:r>
              <a:rPr lang="en-US" sz="1400" dirty="0">
                <a:solidFill>
                  <a:schemeClr val="accent4"/>
                </a:solidFill>
                <a:hlinkClick r:id="rId3">
                  <a:extLst>
                    <a:ext uri="{A12FA001-AC4F-418D-AE19-62706E023703}">
                      <ahyp:hlinkClr xmlns:ahyp="http://schemas.microsoft.com/office/drawing/2018/hyperlinkcolor" xmlns="" val="tx"/>
                    </a:ext>
                  </a:extLst>
                </a:hlinkClick>
              </a:rPr>
              <a:t> AM</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4">
                  <a:extLst>
                    <a:ext uri="{A12FA001-AC4F-418D-AE19-62706E023703}">
                      <ahyp:hlinkClr xmlns:ahyp="http://schemas.microsoft.com/office/drawing/2018/hyperlinkcolor" xmlns="" val="tx"/>
                    </a:ext>
                  </a:extLst>
                </a:hlinkClick>
              </a:rPr>
              <a:t>Collurà</a:t>
            </a:r>
            <a:r>
              <a:rPr lang="en-US" sz="1400" dirty="0">
                <a:solidFill>
                  <a:schemeClr val="accent4"/>
                </a:solidFill>
                <a:hlinkClick r:id="rId4">
                  <a:extLst>
                    <a:ext uri="{A12FA001-AC4F-418D-AE19-62706E023703}">
                      <ahyp:hlinkClr xmlns:ahyp="http://schemas.microsoft.com/office/drawing/2018/hyperlinkcolor" xmlns="" val="tx"/>
                    </a:ext>
                  </a:extLst>
                </a:hlinkClick>
              </a:rPr>
              <a:t> F</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5">
                  <a:extLst>
                    <a:ext uri="{A12FA001-AC4F-418D-AE19-62706E023703}">
                      <ahyp:hlinkClr xmlns:ahyp="http://schemas.microsoft.com/office/drawing/2018/hyperlinkcolor" xmlns="" val="tx"/>
                    </a:ext>
                  </a:extLst>
                </a:hlinkClick>
              </a:rPr>
              <a:t>Pipolo</a:t>
            </a:r>
            <a:r>
              <a:rPr lang="en-US" sz="1400" dirty="0">
                <a:solidFill>
                  <a:schemeClr val="accent4"/>
                </a:solidFill>
                <a:hlinkClick r:id="rId5">
                  <a:extLst>
                    <a:ext uri="{A12FA001-AC4F-418D-AE19-62706E023703}">
                      <ahyp:hlinkClr xmlns:ahyp="http://schemas.microsoft.com/office/drawing/2018/hyperlinkcolor" xmlns="" val="tx"/>
                    </a:ext>
                  </a:extLst>
                </a:hlinkClick>
              </a:rPr>
              <a:t> C</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6">
                  <a:extLst>
                    <a:ext uri="{A12FA001-AC4F-418D-AE19-62706E023703}">
                      <ahyp:hlinkClr xmlns:ahyp="http://schemas.microsoft.com/office/drawing/2018/hyperlinkcolor" xmlns="" val="tx"/>
                    </a:ext>
                  </a:extLst>
                </a:hlinkClick>
              </a:rPr>
              <a:t>Bulfamante</a:t>
            </a:r>
            <a:r>
              <a:rPr lang="en-US" sz="1400" dirty="0">
                <a:solidFill>
                  <a:schemeClr val="accent4"/>
                </a:solidFill>
                <a:hlinkClick r:id="rId6">
                  <a:extLst>
                    <a:ext uri="{A12FA001-AC4F-418D-AE19-62706E023703}">
                      <ahyp:hlinkClr xmlns:ahyp="http://schemas.microsoft.com/office/drawing/2018/hyperlinkcolor" xmlns="" val="tx"/>
                    </a:ext>
                  </a:extLst>
                </a:hlinkClick>
              </a:rPr>
              <a:t> AM</a:t>
            </a:r>
            <a:r>
              <a:rPr lang="en-US" sz="1400" baseline="30000" dirty="0">
                <a:solidFill>
                  <a:schemeClr val="accent4"/>
                </a:solidFill>
              </a:rPr>
              <a:t>2</a:t>
            </a:r>
            <a:r>
              <a:rPr lang="en-US" sz="1400" dirty="0">
                <a:solidFill>
                  <a:schemeClr val="accent4"/>
                </a:solidFill>
              </a:rPr>
              <a:t>, </a:t>
            </a:r>
            <a:r>
              <a:rPr lang="en-US" sz="1400" dirty="0" err="1">
                <a:solidFill>
                  <a:schemeClr val="accent4"/>
                </a:solidFill>
                <a:hlinkClick r:id="rId7">
                  <a:extLst>
                    <a:ext uri="{A12FA001-AC4F-418D-AE19-62706E023703}">
                      <ahyp:hlinkClr xmlns:ahyp="http://schemas.microsoft.com/office/drawing/2018/hyperlinkcolor" xmlns="" val="tx"/>
                    </a:ext>
                  </a:extLst>
                </a:hlinkClick>
              </a:rPr>
              <a:t>Lozza</a:t>
            </a:r>
            <a:r>
              <a:rPr lang="en-US" sz="1400" dirty="0">
                <a:solidFill>
                  <a:schemeClr val="accent4"/>
                </a:solidFill>
                <a:hlinkClick r:id="rId7">
                  <a:extLst>
                    <a:ext uri="{A12FA001-AC4F-418D-AE19-62706E023703}">
                      <ahyp:hlinkClr xmlns:ahyp="http://schemas.microsoft.com/office/drawing/2018/hyperlinkcolor" xmlns="" val="tx"/>
                    </a:ext>
                  </a:extLst>
                </a:hlinkClick>
              </a:rPr>
              <a:t> P</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8">
                  <a:extLst>
                    <a:ext uri="{A12FA001-AC4F-418D-AE19-62706E023703}">
                      <ahyp:hlinkClr xmlns:ahyp="http://schemas.microsoft.com/office/drawing/2018/hyperlinkcolor" xmlns="" val="tx"/>
                    </a:ext>
                  </a:extLst>
                </a:hlinkClick>
              </a:rPr>
              <a:t>Maccari</a:t>
            </a:r>
            <a:r>
              <a:rPr lang="en-US" sz="1400" dirty="0">
                <a:solidFill>
                  <a:schemeClr val="accent4"/>
                </a:solidFill>
                <a:hlinkClick r:id="rId8">
                  <a:extLst>
                    <a:ext uri="{A12FA001-AC4F-418D-AE19-62706E023703}">
                      <ahyp:hlinkClr xmlns:ahyp="http://schemas.microsoft.com/office/drawing/2018/hyperlinkcolor" xmlns="" val="tx"/>
                    </a:ext>
                  </a:extLst>
                </a:hlinkClick>
              </a:rPr>
              <a:t> A</a:t>
            </a:r>
            <a:r>
              <a:rPr lang="en-US" sz="1400" baseline="30000" dirty="0">
                <a:solidFill>
                  <a:schemeClr val="accent4"/>
                </a:solidFill>
              </a:rPr>
              <a:t>1</a:t>
            </a:r>
            <a:r>
              <a:rPr lang="en-US" sz="1400" dirty="0">
                <a:solidFill>
                  <a:schemeClr val="accent4"/>
                </a:solidFill>
              </a:rPr>
              <a:t>, </a:t>
            </a:r>
            <a:r>
              <a:rPr lang="en-US" sz="1400" dirty="0">
                <a:solidFill>
                  <a:schemeClr val="accent4"/>
                </a:solidFill>
                <a:hlinkClick r:id="rId9">
                  <a:extLst>
                    <a:ext uri="{A12FA001-AC4F-418D-AE19-62706E023703}">
                      <ahyp:hlinkClr xmlns:ahyp="http://schemas.microsoft.com/office/drawing/2018/hyperlinkcolor" xmlns="" val="tx"/>
                    </a:ext>
                  </a:extLst>
                </a:hlinkClick>
              </a:rPr>
              <a:t>Arnone F</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10">
                  <a:extLst>
                    <a:ext uri="{A12FA001-AC4F-418D-AE19-62706E023703}">
                      <ahyp:hlinkClr xmlns:ahyp="http://schemas.microsoft.com/office/drawing/2018/hyperlinkcolor" xmlns="" val="tx"/>
                    </a:ext>
                  </a:extLst>
                </a:hlinkClick>
              </a:rPr>
              <a:t>Ghelma</a:t>
            </a:r>
            <a:r>
              <a:rPr lang="en-US" sz="1400" dirty="0">
                <a:solidFill>
                  <a:schemeClr val="accent4"/>
                </a:solidFill>
                <a:hlinkClick r:id="rId10">
                  <a:extLst>
                    <a:ext uri="{A12FA001-AC4F-418D-AE19-62706E023703}">
                      <ahyp:hlinkClr xmlns:ahyp="http://schemas.microsoft.com/office/drawing/2018/hyperlinkcolor" xmlns="" val="tx"/>
                    </a:ext>
                  </a:extLst>
                </a:hlinkClick>
              </a:rPr>
              <a:t> F</a:t>
            </a:r>
            <a:r>
              <a:rPr lang="en-US" sz="1400" baseline="30000" dirty="0">
                <a:solidFill>
                  <a:schemeClr val="accent4"/>
                </a:solidFill>
              </a:rPr>
              <a:t>3</a:t>
            </a:r>
            <a:r>
              <a:rPr lang="en-US" sz="1400" dirty="0">
                <a:solidFill>
                  <a:schemeClr val="accent4"/>
                </a:solidFill>
              </a:rPr>
              <a:t>, </a:t>
            </a:r>
            <a:r>
              <a:rPr lang="en-US" sz="1400" dirty="0" err="1">
                <a:solidFill>
                  <a:schemeClr val="accent4"/>
                </a:solidFill>
                <a:hlinkClick r:id="rId11">
                  <a:extLst>
                    <a:ext uri="{A12FA001-AC4F-418D-AE19-62706E023703}">
                      <ahyp:hlinkClr xmlns:ahyp="http://schemas.microsoft.com/office/drawing/2018/hyperlinkcolor" xmlns="" val="tx"/>
                    </a:ext>
                  </a:extLst>
                </a:hlinkClick>
              </a:rPr>
              <a:t>Allevi</a:t>
            </a:r>
            <a:r>
              <a:rPr lang="en-US" sz="1400" dirty="0">
                <a:solidFill>
                  <a:schemeClr val="accent4"/>
                </a:solidFill>
                <a:hlinkClick r:id="rId11">
                  <a:extLst>
                    <a:ext uri="{A12FA001-AC4F-418D-AE19-62706E023703}">
                      <ahyp:hlinkClr xmlns:ahyp="http://schemas.microsoft.com/office/drawing/2018/hyperlinkcolor" xmlns="" val="tx"/>
                    </a:ext>
                  </a:extLst>
                </a:hlinkClick>
              </a:rPr>
              <a:t> F</a:t>
            </a:r>
            <a:r>
              <a:rPr lang="en-US" sz="1400" baseline="30000" dirty="0">
                <a:solidFill>
                  <a:schemeClr val="accent4"/>
                </a:solidFill>
              </a:rPr>
              <a:t>4</a:t>
            </a:r>
            <a:r>
              <a:rPr lang="en-US" sz="1400" dirty="0">
                <a:solidFill>
                  <a:schemeClr val="accent4"/>
                </a:solidFill>
              </a:rPr>
              <a:t>, </a:t>
            </a:r>
            <a:r>
              <a:rPr lang="en-US" sz="1400" dirty="0" err="1">
                <a:solidFill>
                  <a:schemeClr val="accent4"/>
                </a:solidFill>
                <a:hlinkClick r:id="rId12">
                  <a:extLst>
                    <a:ext uri="{A12FA001-AC4F-418D-AE19-62706E023703}">
                      <ahyp:hlinkClr xmlns:ahyp="http://schemas.microsoft.com/office/drawing/2018/hyperlinkcolor" xmlns="" val="tx"/>
                    </a:ext>
                  </a:extLst>
                </a:hlinkClick>
              </a:rPr>
              <a:t>Biglioli</a:t>
            </a:r>
            <a:r>
              <a:rPr lang="en-US" sz="1400" dirty="0">
                <a:solidFill>
                  <a:schemeClr val="accent4"/>
                </a:solidFill>
                <a:hlinkClick r:id="rId12">
                  <a:extLst>
                    <a:ext uri="{A12FA001-AC4F-418D-AE19-62706E023703}">
                      <ahyp:hlinkClr xmlns:ahyp="http://schemas.microsoft.com/office/drawing/2018/hyperlinkcolor" xmlns="" val="tx"/>
                    </a:ext>
                  </a:extLst>
                </a:hlinkClick>
              </a:rPr>
              <a:t> F</a:t>
            </a:r>
            <a:r>
              <a:rPr lang="en-US" sz="1400" baseline="30000" dirty="0">
                <a:solidFill>
                  <a:schemeClr val="accent4"/>
                </a:solidFill>
              </a:rPr>
              <a:t>4</a:t>
            </a:r>
            <a:r>
              <a:rPr lang="en-US" sz="1400" dirty="0">
                <a:solidFill>
                  <a:schemeClr val="accent4"/>
                </a:solidFill>
              </a:rPr>
              <a:t>, </a:t>
            </a:r>
            <a:r>
              <a:rPr lang="en-US" sz="1400" dirty="0" err="1">
                <a:solidFill>
                  <a:schemeClr val="accent4"/>
                </a:solidFill>
                <a:hlinkClick r:id="rId13">
                  <a:extLst>
                    <a:ext uri="{A12FA001-AC4F-418D-AE19-62706E023703}">
                      <ahyp:hlinkClr xmlns:ahyp="http://schemas.microsoft.com/office/drawing/2018/hyperlinkcolor" xmlns="" val="tx"/>
                    </a:ext>
                  </a:extLst>
                </a:hlinkClick>
              </a:rPr>
              <a:t>Chiapasco</a:t>
            </a:r>
            <a:r>
              <a:rPr lang="en-US" sz="1400" dirty="0">
                <a:solidFill>
                  <a:schemeClr val="accent4"/>
                </a:solidFill>
                <a:hlinkClick r:id="rId13">
                  <a:extLst>
                    <a:ext uri="{A12FA001-AC4F-418D-AE19-62706E023703}">
                      <ahyp:hlinkClr xmlns:ahyp="http://schemas.microsoft.com/office/drawing/2018/hyperlinkcolor" xmlns="" val="tx"/>
                    </a:ext>
                  </a:extLst>
                </a:hlinkClick>
              </a:rPr>
              <a:t> M</a:t>
            </a:r>
            <a:r>
              <a:rPr lang="en-US" sz="1400" baseline="30000" dirty="0">
                <a:solidFill>
                  <a:schemeClr val="accent4"/>
                </a:solidFill>
              </a:rPr>
              <a:t>5</a:t>
            </a:r>
            <a:r>
              <a:rPr lang="en-US" sz="1400" dirty="0">
                <a:solidFill>
                  <a:schemeClr val="accent4"/>
                </a:solidFill>
              </a:rPr>
              <a:t>, </a:t>
            </a:r>
            <a:r>
              <a:rPr lang="en-US" sz="1400" dirty="0" err="1">
                <a:solidFill>
                  <a:schemeClr val="accent4"/>
                </a:solidFill>
                <a:hlinkClick r:id="rId14">
                  <a:extLst>
                    <a:ext uri="{A12FA001-AC4F-418D-AE19-62706E023703}">
                      <ahyp:hlinkClr xmlns:ahyp="http://schemas.microsoft.com/office/drawing/2018/hyperlinkcolor" xmlns="" val="tx"/>
                    </a:ext>
                  </a:extLst>
                </a:hlinkClick>
              </a:rPr>
              <a:t>Portaleone</a:t>
            </a:r>
            <a:r>
              <a:rPr lang="en-US" sz="1400" dirty="0">
                <a:solidFill>
                  <a:schemeClr val="accent4"/>
                </a:solidFill>
                <a:hlinkClick r:id="rId14">
                  <a:extLst>
                    <a:ext uri="{A12FA001-AC4F-418D-AE19-62706E023703}">
                      <ahyp:hlinkClr xmlns:ahyp="http://schemas.microsoft.com/office/drawing/2018/hyperlinkcolor" xmlns="" val="tx"/>
                    </a:ext>
                  </a:extLst>
                </a:hlinkClick>
              </a:rPr>
              <a:t> SM</a:t>
            </a:r>
            <a:r>
              <a:rPr lang="en-US" sz="1400" baseline="30000" dirty="0">
                <a:solidFill>
                  <a:schemeClr val="accent4"/>
                </a:solidFill>
              </a:rPr>
              <a:t>1</a:t>
            </a:r>
            <a:r>
              <a:rPr lang="en-US" sz="1400" dirty="0">
                <a:solidFill>
                  <a:schemeClr val="accent4"/>
                </a:solidFill>
              </a:rPr>
              <a:t>, </a:t>
            </a:r>
            <a:r>
              <a:rPr lang="en-US" sz="1400" dirty="0">
                <a:solidFill>
                  <a:schemeClr val="accent4"/>
                </a:solidFill>
                <a:hlinkClick r:id="rId15">
                  <a:extLst>
                    <a:ext uri="{A12FA001-AC4F-418D-AE19-62706E023703}">
                      <ahyp:hlinkClr xmlns:ahyp="http://schemas.microsoft.com/office/drawing/2018/hyperlinkcolor" xmlns="" val="tx"/>
                    </a:ext>
                  </a:extLst>
                </a:hlinkClick>
              </a:rPr>
              <a:t>Scotti A</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16">
                  <a:extLst>
                    <a:ext uri="{A12FA001-AC4F-418D-AE19-62706E023703}">
                      <ahyp:hlinkClr xmlns:ahyp="http://schemas.microsoft.com/office/drawing/2018/hyperlinkcolor" xmlns="" val="tx"/>
                    </a:ext>
                  </a:extLst>
                </a:hlinkClick>
              </a:rPr>
              <a:t>Borloni</a:t>
            </a:r>
            <a:r>
              <a:rPr lang="en-US" sz="1400" dirty="0">
                <a:solidFill>
                  <a:schemeClr val="accent4"/>
                </a:solidFill>
                <a:hlinkClick r:id="rId16">
                  <a:extLst>
                    <a:ext uri="{A12FA001-AC4F-418D-AE19-62706E023703}">
                      <ahyp:hlinkClr xmlns:ahyp="http://schemas.microsoft.com/office/drawing/2018/hyperlinkcolor" xmlns="" val="tx"/>
                    </a:ext>
                  </a:extLst>
                </a:hlinkClick>
              </a:rPr>
              <a:t> R</a:t>
            </a:r>
            <a:r>
              <a:rPr lang="en-US" sz="1400" baseline="30000" dirty="0">
                <a:solidFill>
                  <a:schemeClr val="accent4"/>
                </a:solidFill>
              </a:rPr>
              <a:t>1</a:t>
            </a:r>
            <a:r>
              <a:rPr lang="en-US" sz="1400" dirty="0">
                <a:solidFill>
                  <a:schemeClr val="accent4"/>
                </a:solidFill>
              </a:rPr>
              <a:t>, </a:t>
            </a:r>
            <a:r>
              <a:rPr lang="en-US" sz="1400" dirty="0" err="1">
                <a:solidFill>
                  <a:schemeClr val="accent4"/>
                </a:solidFill>
                <a:hlinkClick r:id="rId17">
                  <a:extLst>
                    <a:ext uri="{A12FA001-AC4F-418D-AE19-62706E023703}">
                      <ahyp:hlinkClr xmlns:ahyp="http://schemas.microsoft.com/office/drawing/2018/hyperlinkcolor" xmlns="" val="tx"/>
                    </a:ext>
                  </a:extLst>
                </a:hlinkClick>
              </a:rPr>
              <a:t>Felisati</a:t>
            </a:r>
            <a:r>
              <a:rPr lang="en-US" sz="1400" dirty="0">
                <a:solidFill>
                  <a:schemeClr val="accent4"/>
                </a:solidFill>
                <a:hlinkClick r:id="rId17">
                  <a:extLst>
                    <a:ext uri="{A12FA001-AC4F-418D-AE19-62706E023703}">
                      <ahyp:hlinkClr xmlns:ahyp="http://schemas.microsoft.com/office/drawing/2018/hyperlinkcolor" xmlns="" val="tx"/>
                    </a:ext>
                  </a:extLst>
                </a:hlinkClick>
              </a:rPr>
              <a:t> G</a:t>
            </a:r>
            <a:r>
              <a:rPr lang="en-US" sz="1400" baseline="30000" dirty="0">
                <a:solidFill>
                  <a:schemeClr val="accent4"/>
                </a:solidFill>
              </a:rPr>
              <a:t>1</a:t>
            </a:r>
            <a:r>
              <a:rPr lang="en-US" sz="1400" dirty="0">
                <a:solidFill>
                  <a:schemeClr val="accent4"/>
                </a:solidFill>
              </a:rPr>
              <a:t>.</a:t>
            </a:r>
          </a:p>
          <a:p>
            <a:endParaRPr lang="en-US" dirty="0"/>
          </a:p>
          <a:p>
            <a:r>
              <a:rPr lang="en-US" sz="2000" b="1" dirty="0">
                <a:solidFill>
                  <a:schemeClr val="bg1"/>
                </a:solidFill>
              </a:rPr>
              <a:t>Odontogenic rhinosinusitis and </a:t>
            </a:r>
            <a:r>
              <a:rPr lang="en-US" sz="2000" b="1" dirty="0" err="1">
                <a:solidFill>
                  <a:schemeClr val="bg1"/>
                </a:solidFill>
              </a:rPr>
              <a:t>sinonasal</a:t>
            </a:r>
            <a:r>
              <a:rPr lang="en-US" sz="2000" b="1" dirty="0">
                <a:solidFill>
                  <a:schemeClr val="bg1"/>
                </a:solidFill>
              </a:rPr>
              <a:t> complications of dental disease or treatment: prospective validation of a classification and treatment protocol.</a:t>
            </a:r>
          </a:p>
          <a:p>
            <a:endParaRPr lang="en-US" b="1" dirty="0"/>
          </a:p>
        </p:txBody>
      </p:sp>
      <p:sp>
        <p:nvSpPr>
          <p:cNvPr id="3" name="Rectangle 2">
            <a:extLst>
              <a:ext uri="{FF2B5EF4-FFF2-40B4-BE49-F238E27FC236}">
                <a16:creationId xmlns:a16="http://schemas.microsoft.com/office/drawing/2014/main" id="{6B23096D-0424-4E68-B31F-5FCE3D162C46}"/>
              </a:ext>
            </a:extLst>
          </p:cNvPr>
          <p:cNvSpPr/>
          <p:nvPr/>
        </p:nvSpPr>
        <p:spPr>
          <a:xfrm>
            <a:off x="322976" y="1729860"/>
            <a:ext cx="10897299" cy="5078313"/>
          </a:xfrm>
          <a:prstGeom prst="rect">
            <a:avLst/>
          </a:prstGeom>
        </p:spPr>
        <p:txBody>
          <a:bodyPr wrap="square">
            <a:spAutoFit/>
          </a:bodyPr>
          <a:lstStyle/>
          <a:p>
            <a:r>
              <a:rPr lang="en-US" b="1" u="sng" dirty="0"/>
              <a:t>PURPOSE</a:t>
            </a:r>
            <a:r>
              <a:rPr lang="en-US" b="1" dirty="0"/>
              <a:t>:   </a:t>
            </a:r>
            <a:r>
              <a:rPr lang="en-US" dirty="0"/>
              <a:t>Odontogenic sinusitis and </a:t>
            </a:r>
            <a:r>
              <a:rPr lang="en-US" b="1" dirty="0" err="1"/>
              <a:t>sinonasal</a:t>
            </a:r>
            <a:r>
              <a:rPr lang="en-US" b="1" dirty="0"/>
              <a:t> complications of dental disease or treatment (SCDDT)</a:t>
            </a:r>
            <a:r>
              <a:rPr lang="en-US" dirty="0"/>
              <a:t> represent a heterogeneous group of conditions that often require multidisciplinary care. The present study aims to prospectively validate a classification and treatment protocol for SCDDT patients.</a:t>
            </a:r>
          </a:p>
          <a:p>
            <a:endParaRPr lang="en-US" dirty="0"/>
          </a:p>
          <a:p>
            <a:r>
              <a:rPr lang="en-US" b="1" u="sng" dirty="0"/>
              <a:t>METHODS</a:t>
            </a:r>
            <a:r>
              <a:rPr lang="en-US" b="1" dirty="0"/>
              <a:t>:   </a:t>
            </a:r>
            <a:r>
              <a:rPr lang="en-US" dirty="0"/>
              <a:t>One hundred twenty-eight consecutive patients (73 females and 45 males, mean age 52.4 years) affected by SCDDT not responding to dental and medical therapy were classified and surgically treated according to the proposed protocol. The protocol </a:t>
            </a:r>
            <a:r>
              <a:rPr lang="en-US" b="1" dirty="0">
                <a:solidFill>
                  <a:schemeClr val="bg1"/>
                </a:solidFill>
              </a:rPr>
              <a:t>classified patients into three </a:t>
            </a:r>
            <a:r>
              <a:rPr lang="en-US" b="1" dirty="0" err="1">
                <a:solidFill>
                  <a:schemeClr val="bg1"/>
                </a:solidFill>
              </a:rPr>
              <a:t>aetiology</a:t>
            </a:r>
            <a:r>
              <a:rPr lang="en-US" b="1" dirty="0">
                <a:solidFill>
                  <a:schemeClr val="bg1"/>
                </a:solidFill>
              </a:rPr>
              <a:t>-based groups (</a:t>
            </a:r>
            <a:r>
              <a:rPr lang="en-US" b="1" dirty="0" err="1">
                <a:solidFill>
                  <a:schemeClr val="bg1"/>
                </a:solidFill>
              </a:rPr>
              <a:t>preimplantologic</a:t>
            </a:r>
            <a:r>
              <a:rPr lang="en-US" b="1" dirty="0">
                <a:solidFill>
                  <a:schemeClr val="bg1"/>
                </a:solidFill>
              </a:rPr>
              <a:t>, </a:t>
            </a:r>
            <a:r>
              <a:rPr lang="en-US" b="1" dirty="0" err="1">
                <a:solidFill>
                  <a:schemeClr val="bg1"/>
                </a:solidFill>
              </a:rPr>
              <a:t>implantologic</a:t>
            </a:r>
            <a:r>
              <a:rPr lang="en-US" b="1" dirty="0">
                <a:solidFill>
                  <a:schemeClr val="bg1"/>
                </a:solidFill>
              </a:rPr>
              <a:t>, and related to traditional dental diseases and procedures, respectively).</a:t>
            </a:r>
            <a:r>
              <a:rPr lang="en-US" b="1" dirty="0"/>
              <a:t> </a:t>
            </a:r>
            <a:r>
              <a:rPr lang="en-US" dirty="0"/>
              <a:t>The groups were further divided into classes according to the presence of </a:t>
            </a:r>
            <a:r>
              <a:rPr lang="en-US" dirty="0" err="1"/>
              <a:t>oro</a:t>
            </a:r>
            <a:r>
              <a:rPr lang="en-US" dirty="0"/>
              <a:t>-antral communications and/or dislocated dental hardware. Each condition was treated according to the class-related, protocol-defined treatment, by either a </a:t>
            </a:r>
            <a:r>
              <a:rPr lang="en-US" dirty="0" err="1"/>
              <a:t>transnasal</a:t>
            </a:r>
            <a:r>
              <a:rPr lang="en-US" dirty="0"/>
              <a:t> or combined </a:t>
            </a:r>
            <a:r>
              <a:rPr lang="en-US" dirty="0" err="1"/>
              <a:t>transnasal</a:t>
            </a:r>
            <a:r>
              <a:rPr lang="en-US" dirty="0"/>
              <a:t>/transoral approach. All patients were successfully classified according to our protocol. None of the proposed classes were redundant, and no condition fell outside the definitions.</a:t>
            </a:r>
          </a:p>
          <a:p>
            <a:r>
              <a:rPr lang="en-US" b="1" u="sng" dirty="0"/>
              <a:t>RESULTS</a:t>
            </a:r>
            <a:r>
              <a:rPr lang="en-US" b="1" dirty="0"/>
              <a:t>:   </a:t>
            </a:r>
            <a:r>
              <a:rPr lang="en-US" dirty="0"/>
              <a:t>The surgical treatment protocol proved to be adequate and effective, in that 125 of the 128 patients completely recovered after surgical treatment.</a:t>
            </a:r>
          </a:p>
          <a:p>
            <a:endParaRPr lang="en-US" dirty="0"/>
          </a:p>
          <a:p>
            <a:r>
              <a:rPr lang="en-US" b="1" u="sng" dirty="0"/>
              <a:t>CONCLUSION</a:t>
            </a:r>
            <a:r>
              <a:rPr lang="en-US" b="1" dirty="0"/>
              <a:t>S:  </a:t>
            </a:r>
            <a:r>
              <a:rPr lang="en-US" dirty="0"/>
              <a:t>The term SCDDT and the consequent classification proposed by the authors appear, therefore, to be nosologically correct. Furthermore, the protocol-related proposed treatment appears to be clinically sound, with a success rate nearing 98%.</a:t>
            </a:r>
          </a:p>
        </p:txBody>
      </p:sp>
    </p:spTree>
    <p:extLst>
      <p:ext uri="{BB962C8B-B14F-4D97-AF65-F5344CB8AC3E}">
        <p14:creationId xmlns:p14="http://schemas.microsoft.com/office/powerpoint/2010/main" val="421959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7E9BA-0F28-41C7-967E-A36F73C95DD8}"/>
              </a:ext>
            </a:extLst>
          </p:cNvPr>
          <p:cNvPicPr>
            <a:picLocks noChangeAspect="1"/>
          </p:cNvPicPr>
          <p:nvPr/>
        </p:nvPicPr>
        <p:blipFill>
          <a:blip r:embed="rId2"/>
          <a:stretch>
            <a:fillRect/>
          </a:stretch>
        </p:blipFill>
        <p:spPr>
          <a:xfrm>
            <a:off x="2847975" y="1383323"/>
            <a:ext cx="6496050" cy="4876800"/>
          </a:xfrm>
          <a:prstGeom prst="rect">
            <a:avLst/>
          </a:prstGeom>
        </p:spPr>
      </p:pic>
      <p:sp>
        <p:nvSpPr>
          <p:cNvPr id="3" name="Rectangle 2">
            <a:extLst>
              <a:ext uri="{FF2B5EF4-FFF2-40B4-BE49-F238E27FC236}">
                <a16:creationId xmlns:a16="http://schemas.microsoft.com/office/drawing/2014/main" id="{8DEB3324-C96C-4C96-916E-D45E99CA2ACC}"/>
              </a:ext>
            </a:extLst>
          </p:cNvPr>
          <p:cNvSpPr/>
          <p:nvPr/>
        </p:nvSpPr>
        <p:spPr>
          <a:xfrm>
            <a:off x="1144438" y="197073"/>
            <a:ext cx="9595449" cy="1200329"/>
          </a:xfrm>
          <a:prstGeom prst="rect">
            <a:avLst/>
          </a:prstGeom>
        </p:spPr>
        <p:txBody>
          <a:bodyPr wrap="square">
            <a:spAutoFit/>
          </a:bodyPr>
          <a:lstStyle/>
          <a:p>
            <a:r>
              <a:rPr lang="en-US" b="1" dirty="0">
                <a:solidFill>
                  <a:srgbClr val="000000"/>
                </a:solidFill>
                <a:latin typeface="Arial" panose="020B0604020202020204" pitchFamily="34" charset="0"/>
              </a:rPr>
              <a:t>35 </a:t>
            </a:r>
            <a:r>
              <a:rPr lang="en-US" b="1" dirty="0" err="1">
                <a:solidFill>
                  <a:srgbClr val="000000"/>
                </a:solidFill>
                <a:latin typeface="Arial" panose="020B0604020202020204" pitchFamily="34" charset="0"/>
              </a:rPr>
              <a:t>y.o</a:t>
            </a:r>
            <a:r>
              <a:rPr lang="en-US" b="1" dirty="0">
                <a:solidFill>
                  <a:srgbClr val="000000"/>
                </a:solidFill>
                <a:latin typeface="Arial" panose="020B0604020202020204" pitchFamily="34" charset="0"/>
              </a:rPr>
              <a:t>. male self referred for evaluation of sinusitis.</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Nasal obstruction, OSA, loud snoring, dry mouth. Ongoing for several years, most of his life</a:t>
            </a:r>
            <a:r>
              <a:rPr lang="en-US"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270883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425BA-13AF-47BF-8567-DE73F94CB495}"/>
              </a:ext>
            </a:extLst>
          </p:cNvPr>
          <p:cNvPicPr>
            <a:picLocks noChangeAspect="1"/>
          </p:cNvPicPr>
          <p:nvPr/>
        </p:nvPicPr>
        <p:blipFill>
          <a:blip r:embed="rId2"/>
          <a:stretch>
            <a:fillRect/>
          </a:stretch>
        </p:blipFill>
        <p:spPr>
          <a:xfrm>
            <a:off x="3367454" y="1803524"/>
            <a:ext cx="5105400" cy="4886325"/>
          </a:xfrm>
          <a:prstGeom prst="rect">
            <a:avLst/>
          </a:prstGeom>
        </p:spPr>
      </p:pic>
      <p:sp>
        <p:nvSpPr>
          <p:cNvPr id="3" name="Rectangle 2">
            <a:extLst>
              <a:ext uri="{FF2B5EF4-FFF2-40B4-BE49-F238E27FC236}">
                <a16:creationId xmlns:a16="http://schemas.microsoft.com/office/drawing/2014/main" id="{21F062F4-72CD-4A0A-AC78-866F3F7C3FED}"/>
              </a:ext>
            </a:extLst>
          </p:cNvPr>
          <p:cNvSpPr/>
          <p:nvPr/>
        </p:nvSpPr>
        <p:spPr>
          <a:xfrm>
            <a:off x="422694" y="168151"/>
            <a:ext cx="11335110" cy="1477328"/>
          </a:xfrm>
          <a:prstGeom prst="rect">
            <a:avLst/>
          </a:prstGeom>
        </p:spPr>
        <p:txBody>
          <a:bodyPr wrap="square">
            <a:spAutoFit/>
          </a:bodyPr>
          <a:lstStyle/>
          <a:p>
            <a:r>
              <a:rPr lang="en-US" b="1" dirty="0">
                <a:solidFill>
                  <a:srgbClr val="000000"/>
                </a:solidFill>
                <a:latin typeface="Arial" panose="020B0604020202020204" pitchFamily="34" charset="0"/>
              </a:rPr>
              <a:t>59 </a:t>
            </a:r>
            <a:r>
              <a:rPr lang="en-US" b="1" dirty="0" err="1">
                <a:solidFill>
                  <a:srgbClr val="000000"/>
                </a:solidFill>
                <a:latin typeface="Arial" panose="020B0604020202020204" pitchFamily="34" charset="0"/>
              </a:rPr>
              <a:t>y.o</a:t>
            </a:r>
            <a:r>
              <a:rPr lang="en-US" b="1" dirty="0">
                <a:solidFill>
                  <a:srgbClr val="000000"/>
                </a:solidFill>
                <a:latin typeface="Arial" panose="020B0604020202020204" pitchFamily="34" charset="0"/>
              </a:rPr>
              <a:t>. female referred for consultation by PCP regarding  chronic/recurrent sinusitis. </a:t>
            </a:r>
          </a:p>
          <a:p>
            <a:r>
              <a:rPr lang="en-US" b="1" dirty="0">
                <a:solidFill>
                  <a:srgbClr val="000000"/>
                </a:solidFill>
                <a:latin typeface="Arial" panose="020B0604020202020204" pitchFamily="34" charset="0"/>
              </a:rPr>
              <a:t>Has had sinus problems/symptoms dating back for most of her life.</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Baseline daily symptoms include congestion, nasal drainage, sinus pain and pressure, decreased sense of smell, </a:t>
            </a:r>
            <a:r>
              <a:rPr lang="en-US" b="1" u="sng" dirty="0">
                <a:solidFill>
                  <a:srgbClr val="000000"/>
                </a:solidFill>
                <a:latin typeface="Arial" panose="020B0604020202020204" pitchFamily="34" charset="0"/>
              </a:rPr>
              <a:t>upper tooth pain</a:t>
            </a:r>
            <a:r>
              <a:rPr lang="en-US" b="1" dirty="0">
                <a:solidFill>
                  <a:srgbClr val="000000"/>
                </a:solidFill>
                <a:latin typeface="Arial" panose="020B0604020202020204" pitchFamily="34" charset="0"/>
              </a:rPr>
              <a:t>, fatigue, general malaise and all worse on the left than right. </a:t>
            </a:r>
            <a:endParaRPr lang="en-US" b="1" dirty="0"/>
          </a:p>
        </p:txBody>
      </p:sp>
    </p:spTree>
    <p:extLst>
      <p:ext uri="{BB962C8B-B14F-4D97-AF65-F5344CB8AC3E}">
        <p14:creationId xmlns:p14="http://schemas.microsoft.com/office/powerpoint/2010/main" val="413732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8C0A6-6703-4A31-AA43-387A4B21CB13}"/>
              </a:ext>
            </a:extLst>
          </p:cNvPr>
          <p:cNvPicPr>
            <a:picLocks noChangeAspect="1"/>
          </p:cNvPicPr>
          <p:nvPr/>
        </p:nvPicPr>
        <p:blipFill>
          <a:blip r:embed="rId2"/>
          <a:stretch>
            <a:fillRect/>
          </a:stretch>
        </p:blipFill>
        <p:spPr>
          <a:xfrm>
            <a:off x="121260" y="1372699"/>
            <a:ext cx="5724525" cy="4886325"/>
          </a:xfrm>
          <a:prstGeom prst="rect">
            <a:avLst/>
          </a:prstGeom>
        </p:spPr>
      </p:pic>
      <p:sp>
        <p:nvSpPr>
          <p:cNvPr id="4" name="TextBox 3">
            <a:extLst>
              <a:ext uri="{FF2B5EF4-FFF2-40B4-BE49-F238E27FC236}">
                <a16:creationId xmlns:a16="http://schemas.microsoft.com/office/drawing/2014/main" id="{88D82580-98C9-459C-83DB-26DDCD5A2E60}"/>
              </a:ext>
            </a:extLst>
          </p:cNvPr>
          <p:cNvSpPr txBox="1"/>
          <p:nvPr/>
        </p:nvSpPr>
        <p:spPr>
          <a:xfrm>
            <a:off x="3871602" y="480093"/>
            <a:ext cx="5011615" cy="400110"/>
          </a:xfrm>
          <a:prstGeom prst="rect">
            <a:avLst/>
          </a:prstGeom>
          <a:noFill/>
        </p:spPr>
        <p:txBody>
          <a:bodyPr wrap="square" rtlCol="0">
            <a:spAutoFit/>
          </a:bodyPr>
          <a:lstStyle/>
          <a:p>
            <a:r>
              <a:rPr lang="en-US" sz="2000" b="1" dirty="0"/>
              <a:t>Sinus complaints, no tooth pain</a:t>
            </a:r>
          </a:p>
        </p:txBody>
      </p:sp>
      <p:pic>
        <p:nvPicPr>
          <p:cNvPr id="5" name="Picture 4">
            <a:extLst>
              <a:ext uri="{FF2B5EF4-FFF2-40B4-BE49-F238E27FC236}">
                <a16:creationId xmlns:a16="http://schemas.microsoft.com/office/drawing/2014/main" id="{18C415B1-B957-4492-862D-7BC37DA03C44}"/>
              </a:ext>
            </a:extLst>
          </p:cNvPr>
          <p:cNvPicPr>
            <a:picLocks noChangeAspect="1"/>
          </p:cNvPicPr>
          <p:nvPr/>
        </p:nvPicPr>
        <p:blipFill>
          <a:blip r:embed="rId3"/>
          <a:stretch>
            <a:fillRect/>
          </a:stretch>
        </p:blipFill>
        <p:spPr>
          <a:xfrm>
            <a:off x="5879490" y="1372698"/>
            <a:ext cx="6191250" cy="4886325"/>
          </a:xfrm>
          <a:prstGeom prst="rect">
            <a:avLst/>
          </a:prstGeom>
        </p:spPr>
      </p:pic>
    </p:spTree>
    <p:extLst>
      <p:ext uri="{BB962C8B-B14F-4D97-AF65-F5344CB8AC3E}">
        <p14:creationId xmlns:p14="http://schemas.microsoft.com/office/powerpoint/2010/main" val="360425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C079D-6B82-41ED-9F4A-311E8E9BC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433" y="740108"/>
            <a:ext cx="4143185" cy="3244663"/>
          </a:xfrm>
          <a:prstGeom prst="rect">
            <a:avLst/>
          </a:prstGeom>
        </p:spPr>
      </p:pic>
      <p:sp>
        <p:nvSpPr>
          <p:cNvPr id="4" name="Rectangle 3">
            <a:extLst>
              <a:ext uri="{FF2B5EF4-FFF2-40B4-BE49-F238E27FC236}">
                <a16:creationId xmlns:a16="http://schemas.microsoft.com/office/drawing/2014/main" id="{E94230EA-0B8F-4B03-8329-D8648E3644D1}"/>
              </a:ext>
            </a:extLst>
          </p:cNvPr>
          <p:cNvSpPr/>
          <p:nvPr/>
        </p:nvSpPr>
        <p:spPr>
          <a:xfrm>
            <a:off x="285226" y="118669"/>
            <a:ext cx="11585196" cy="1569660"/>
          </a:xfrm>
          <a:prstGeom prst="rect">
            <a:avLst/>
          </a:prstGeom>
        </p:spPr>
        <p:txBody>
          <a:bodyPr wrap="square">
            <a:spAutoFit/>
          </a:bodyPr>
          <a:lstStyle/>
          <a:p>
            <a:endParaRPr lang="en-US" sz="1600" dirty="0"/>
          </a:p>
          <a:p>
            <a:r>
              <a:rPr lang="en-US" sz="1400" dirty="0">
                <a:solidFill>
                  <a:schemeClr val="accent4"/>
                </a:solidFill>
                <a:hlinkClick r:id="rId3" tooltip="Laryngoscope investigative otolaryngology.">
                  <a:extLst>
                    <a:ext uri="{A12FA001-AC4F-418D-AE19-62706E023703}">
                      <ahyp:hlinkClr xmlns:ahyp="http://schemas.microsoft.com/office/drawing/2018/hyperlinkcolor" xmlns="" val="tx"/>
                    </a:ext>
                  </a:extLst>
                </a:hlinkClick>
              </a:rPr>
              <a:t>Laryngoscope </a:t>
            </a:r>
            <a:r>
              <a:rPr lang="en-US" sz="1400" dirty="0" err="1">
                <a:solidFill>
                  <a:schemeClr val="accent4"/>
                </a:solidFill>
                <a:hlinkClick r:id="rId3" tooltip="Laryngoscope investigative otolaryngology.">
                  <a:extLst>
                    <a:ext uri="{A12FA001-AC4F-418D-AE19-62706E023703}">
                      <ahyp:hlinkClr xmlns:ahyp="http://schemas.microsoft.com/office/drawing/2018/hyperlinkcolor" xmlns="" val="tx"/>
                    </a:ext>
                  </a:extLst>
                </a:hlinkClick>
              </a:rPr>
              <a:t>Investig</a:t>
            </a:r>
            <a:r>
              <a:rPr lang="en-US" sz="1400" dirty="0">
                <a:solidFill>
                  <a:schemeClr val="accent4"/>
                </a:solidFill>
                <a:hlinkClick r:id="rId3" tooltip="Laryngoscope investigative otolaryngology.">
                  <a:extLst>
                    <a:ext uri="{A12FA001-AC4F-418D-AE19-62706E023703}">
                      <ahyp:hlinkClr xmlns:ahyp="http://schemas.microsoft.com/office/drawing/2018/hyperlinkcolor" xmlns="" val="tx"/>
                    </a:ext>
                  </a:extLst>
                </a:hlinkClick>
              </a:rPr>
              <a:t> </a:t>
            </a:r>
            <a:r>
              <a:rPr lang="en-US" sz="1400" dirty="0" err="1">
                <a:solidFill>
                  <a:schemeClr val="accent4"/>
                </a:solidFill>
                <a:hlinkClick r:id="rId3" tooltip="Laryngoscope investigative otolaryngology.">
                  <a:extLst>
                    <a:ext uri="{A12FA001-AC4F-418D-AE19-62706E023703}">
                      <ahyp:hlinkClr xmlns:ahyp="http://schemas.microsoft.com/office/drawing/2018/hyperlinkcolor" xmlns="" val="tx"/>
                    </a:ext>
                  </a:extLst>
                </a:hlinkClick>
              </a:rPr>
              <a:t>Otolaryngol</a:t>
            </a:r>
            <a:r>
              <a:rPr lang="en-US" sz="1400" dirty="0">
                <a:solidFill>
                  <a:schemeClr val="accent4"/>
                </a:solidFill>
                <a:hlinkClick r:id="rId3" tooltip="Laryngoscope investigative otolaryngology.">
                  <a:extLst>
                    <a:ext uri="{A12FA001-AC4F-418D-AE19-62706E023703}">
                      <ahyp:hlinkClr xmlns:ahyp="http://schemas.microsoft.com/office/drawing/2018/hyperlinkcolor" xmlns="" val="tx"/>
                    </a:ext>
                  </a:extLst>
                </a:hlinkClick>
              </a:rPr>
              <a:t>.</a:t>
            </a:r>
            <a:r>
              <a:rPr lang="en-US" sz="1400" dirty="0">
                <a:solidFill>
                  <a:schemeClr val="accent4"/>
                </a:solidFill>
              </a:rPr>
              <a:t> 2018 Mar 25;3(2):110-114. </a:t>
            </a:r>
            <a:r>
              <a:rPr lang="en-US" sz="1400" dirty="0" err="1">
                <a:solidFill>
                  <a:schemeClr val="accent4"/>
                </a:solidFill>
              </a:rPr>
              <a:t>doi</a:t>
            </a:r>
            <a:r>
              <a:rPr lang="en-US" sz="1400" dirty="0">
                <a:solidFill>
                  <a:schemeClr val="accent4"/>
                </a:solidFill>
              </a:rPr>
              <a:t>: 10.1002/lio2.147. </a:t>
            </a:r>
            <a:r>
              <a:rPr lang="en-US" sz="1400" dirty="0" err="1">
                <a:solidFill>
                  <a:schemeClr val="accent4"/>
                </a:solidFill>
              </a:rPr>
              <a:t>eCollection</a:t>
            </a:r>
            <a:r>
              <a:rPr lang="en-US" sz="1400" dirty="0">
                <a:solidFill>
                  <a:schemeClr val="accent4"/>
                </a:solidFill>
              </a:rPr>
              <a:t> 2018 Apr. </a:t>
            </a:r>
            <a:r>
              <a:rPr lang="en-US" sz="1400" dirty="0">
                <a:solidFill>
                  <a:schemeClr val="accent4"/>
                </a:solidFill>
                <a:hlinkClick r:id="rId4">
                  <a:extLst>
                    <a:ext uri="{A12FA001-AC4F-418D-AE19-62706E023703}">
                      <ahyp:hlinkClr xmlns:ahyp="http://schemas.microsoft.com/office/drawing/2018/hyperlinkcolor" xmlns="" val="tx"/>
                    </a:ext>
                  </a:extLst>
                </a:hlinkClick>
              </a:rPr>
              <a:t>Little RE</a:t>
            </a:r>
            <a:r>
              <a:rPr lang="en-US" sz="1400" baseline="30000" dirty="0">
                <a:solidFill>
                  <a:schemeClr val="accent4"/>
                </a:solidFill>
              </a:rPr>
              <a:t>1,2</a:t>
            </a:r>
            <a:r>
              <a:rPr lang="en-US" sz="1400" dirty="0">
                <a:solidFill>
                  <a:schemeClr val="accent4"/>
                </a:solidFill>
              </a:rPr>
              <a:t>, </a:t>
            </a:r>
            <a:r>
              <a:rPr lang="en-US" sz="1400" dirty="0">
                <a:solidFill>
                  <a:schemeClr val="accent4"/>
                </a:solidFill>
                <a:hlinkClick r:id="rId5">
                  <a:extLst>
                    <a:ext uri="{A12FA001-AC4F-418D-AE19-62706E023703}">
                      <ahyp:hlinkClr xmlns:ahyp="http://schemas.microsoft.com/office/drawing/2018/hyperlinkcolor" xmlns="" val="tx"/>
                    </a:ext>
                  </a:extLst>
                </a:hlinkClick>
              </a:rPr>
              <a:t>Long CM</a:t>
            </a:r>
            <a:r>
              <a:rPr lang="en-US" sz="1400" baseline="30000" dirty="0">
                <a:solidFill>
                  <a:schemeClr val="accent4"/>
                </a:solidFill>
              </a:rPr>
              <a:t>1,2</a:t>
            </a:r>
            <a:r>
              <a:rPr lang="en-US" sz="1400" dirty="0">
                <a:solidFill>
                  <a:schemeClr val="accent4"/>
                </a:solidFill>
              </a:rPr>
              <a:t>, </a:t>
            </a:r>
            <a:r>
              <a:rPr lang="en-US" sz="1400" dirty="0" err="1">
                <a:solidFill>
                  <a:schemeClr val="accent4"/>
                </a:solidFill>
                <a:hlinkClick r:id="rId6">
                  <a:extLst>
                    <a:ext uri="{A12FA001-AC4F-418D-AE19-62706E023703}">
                      <ahyp:hlinkClr xmlns:ahyp="http://schemas.microsoft.com/office/drawing/2018/hyperlinkcolor" xmlns="" val="tx"/>
                    </a:ext>
                  </a:extLst>
                </a:hlinkClick>
              </a:rPr>
              <a:t>Loehrl</a:t>
            </a:r>
            <a:r>
              <a:rPr lang="en-US" sz="1400" dirty="0">
                <a:solidFill>
                  <a:schemeClr val="accent4"/>
                </a:solidFill>
                <a:hlinkClick r:id="rId6">
                  <a:extLst>
                    <a:ext uri="{A12FA001-AC4F-418D-AE19-62706E023703}">
                      <ahyp:hlinkClr xmlns:ahyp="http://schemas.microsoft.com/office/drawing/2018/hyperlinkcolor" xmlns="" val="tx"/>
                    </a:ext>
                  </a:extLst>
                </a:hlinkClick>
              </a:rPr>
              <a:t> TA</a:t>
            </a:r>
            <a:r>
              <a:rPr lang="en-US" sz="1400" baseline="30000" dirty="0">
                <a:solidFill>
                  <a:schemeClr val="accent4"/>
                </a:solidFill>
              </a:rPr>
              <a:t>1,2</a:t>
            </a:r>
            <a:r>
              <a:rPr lang="en-US" sz="1400" dirty="0">
                <a:solidFill>
                  <a:schemeClr val="accent4"/>
                </a:solidFill>
              </a:rPr>
              <a:t>, </a:t>
            </a:r>
            <a:r>
              <a:rPr lang="en-US" sz="1400" dirty="0" err="1">
                <a:solidFill>
                  <a:schemeClr val="accent4"/>
                </a:solidFill>
                <a:hlinkClick r:id="rId7">
                  <a:extLst>
                    <a:ext uri="{A12FA001-AC4F-418D-AE19-62706E023703}">
                      <ahyp:hlinkClr xmlns:ahyp="http://schemas.microsoft.com/office/drawing/2018/hyperlinkcolor" xmlns="" val="tx"/>
                    </a:ext>
                  </a:extLst>
                </a:hlinkClick>
              </a:rPr>
              <a:t>Poetker</a:t>
            </a:r>
            <a:r>
              <a:rPr lang="en-US" sz="1400" dirty="0">
                <a:solidFill>
                  <a:schemeClr val="accent4"/>
                </a:solidFill>
                <a:hlinkClick r:id="rId7">
                  <a:extLst>
                    <a:ext uri="{A12FA001-AC4F-418D-AE19-62706E023703}">
                      <ahyp:hlinkClr xmlns:ahyp="http://schemas.microsoft.com/office/drawing/2018/hyperlinkcolor" xmlns="" val="tx"/>
                    </a:ext>
                  </a:extLst>
                </a:hlinkClick>
              </a:rPr>
              <a:t> DM</a:t>
            </a:r>
            <a:r>
              <a:rPr lang="en-US" sz="1400" baseline="30000" dirty="0">
                <a:solidFill>
                  <a:schemeClr val="accent4"/>
                </a:solidFill>
              </a:rPr>
              <a:t>1,2</a:t>
            </a:r>
            <a:r>
              <a:rPr lang="en-US" sz="1400" dirty="0">
                <a:solidFill>
                  <a:schemeClr val="accent4"/>
                </a:solidFill>
              </a:rPr>
              <a:t>.</a:t>
            </a:r>
            <a:endParaRPr lang="en-US" sz="1600" dirty="0">
              <a:solidFill>
                <a:schemeClr val="accent4"/>
              </a:solidFill>
            </a:endParaRPr>
          </a:p>
          <a:p>
            <a:endParaRPr lang="en-US" sz="1600" b="1" dirty="0">
              <a:solidFill>
                <a:schemeClr val="accent4"/>
              </a:solidFill>
            </a:endParaRPr>
          </a:p>
          <a:p>
            <a:r>
              <a:rPr lang="en-US" sz="2000" b="1" dirty="0">
                <a:solidFill>
                  <a:schemeClr val="bg1"/>
                </a:solidFill>
              </a:rPr>
              <a:t>Odontogenic sinusitis: A review of the current literature</a:t>
            </a:r>
          </a:p>
          <a:p>
            <a:endParaRPr lang="en-US" sz="1600" dirty="0">
              <a:hlinkClick r:id="rId4">
                <a:extLst>
                  <a:ext uri="{A12FA001-AC4F-418D-AE19-62706E023703}">
                    <ahyp:hlinkClr xmlns:ahyp="http://schemas.microsoft.com/office/drawing/2018/hyperlinkcolor" xmlns="" val="tx"/>
                  </a:ext>
                </a:extLst>
              </a:hlinkClick>
            </a:endParaRPr>
          </a:p>
        </p:txBody>
      </p:sp>
      <p:sp>
        <p:nvSpPr>
          <p:cNvPr id="5" name="Rectangle 4">
            <a:extLst>
              <a:ext uri="{FF2B5EF4-FFF2-40B4-BE49-F238E27FC236}">
                <a16:creationId xmlns:a16="http://schemas.microsoft.com/office/drawing/2014/main" id="{0B34FDB7-A4E2-4A25-B451-16E0E14F4872}"/>
              </a:ext>
            </a:extLst>
          </p:cNvPr>
          <p:cNvSpPr/>
          <p:nvPr/>
        </p:nvSpPr>
        <p:spPr>
          <a:xfrm>
            <a:off x="285226" y="1811843"/>
            <a:ext cx="11920756" cy="5078313"/>
          </a:xfrm>
          <a:prstGeom prst="rect">
            <a:avLst/>
          </a:prstGeom>
        </p:spPr>
        <p:txBody>
          <a:bodyPr wrap="square">
            <a:spAutoFit/>
          </a:bodyPr>
          <a:lstStyle/>
          <a:p>
            <a:r>
              <a:rPr lang="en-US" b="1" u="sng" dirty="0"/>
              <a:t>Objectives</a:t>
            </a:r>
            <a:r>
              <a:rPr lang="en-US" b="1" dirty="0"/>
              <a:t>:  </a:t>
            </a:r>
          </a:p>
          <a:p>
            <a:r>
              <a:rPr lang="en-US" dirty="0"/>
              <a:t>To present current literature on the topic of odontogenic sinusitis.</a:t>
            </a:r>
          </a:p>
          <a:p>
            <a:endParaRPr lang="en-US" dirty="0"/>
          </a:p>
          <a:p>
            <a:endParaRPr lang="en-US" dirty="0"/>
          </a:p>
          <a:p>
            <a:r>
              <a:rPr lang="en-US" b="1" u="sng" dirty="0"/>
              <a:t>Data Source</a:t>
            </a:r>
            <a:r>
              <a:rPr lang="en-US" b="1" dirty="0"/>
              <a:t>:   </a:t>
            </a:r>
          </a:p>
          <a:p>
            <a:r>
              <a:rPr lang="en-US" dirty="0"/>
              <a:t>PubMed literature search for odontogenic sinusitis.</a:t>
            </a:r>
          </a:p>
          <a:p>
            <a:endParaRPr lang="en-US" dirty="0"/>
          </a:p>
          <a:p>
            <a:endParaRPr lang="en-US" dirty="0"/>
          </a:p>
          <a:p>
            <a:r>
              <a:rPr lang="en-US" b="1" u="sng" dirty="0"/>
              <a:t>Results</a:t>
            </a:r>
            <a:r>
              <a:rPr lang="en-US" b="1" dirty="0"/>
              <a:t>:   </a:t>
            </a:r>
            <a:r>
              <a:rPr lang="en-US" b="1" dirty="0">
                <a:solidFill>
                  <a:schemeClr val="bg1"/>
                </a:solidFill>
              </a:rPr>
              <a:t>Odontogenic sinusitis is an inflammatory condition of the paranasal sinuses that is the result of dental pathology</a:t>
            </a:r>
            <a:r>
              <a:rPr lang="en-US" dirty="0"/>
              <a:t>, most often resulting from prior dentoalveolar procedures, infections of maxillary dentition, or maxillary dental trauma</a:t>
            </a:r>
            <a:r>
              <a:rPr lang="en-US" b="1" dirty="0"/>
              <a:t>. Infections are often polymicrobial </a:t>
            </a:r>
            <a:r>
              <a:rPr lang="en-US" dirty="0"/>
              <a:t>with an </a:t>
            </a:r>
            <a:r>
              <a:rPr lang="en-US" b="1" dirty="0"/>
              <a:t>anaerobe-predominant microbiome </a:t>
            </a:r>
            <a:r>
              <a:rPr lang="en-US" dirty="0"/>
              <a:t>requiring special considerations for antimicrobial therapy. </a:t>
            </a:r>
            <a:r>
              <a:rPr lang="en-US" b="1" dirty="0"/>
              <a:t>Medical management and treatment of the underlying dental pathology remains a critical initial step </a:t>
            </a:r>
            <a:r>
              <a:rPr lang="en-US" dirty="0"/>
              <a:t>in the treatment of odontogenic sinusitis, however </a:t>
            </a:r>
            <a:r>
              <a:rPr lang="en-US" b="1" dirty="0">
                <a:solidFill>
                  <a:schemeClr val="bg1"/>
                </a:solidFill>
              </a:rPr>
              <a:t>recent literature suggests that a significant portion of patients may require endoscopic sinus surgery</a:t>
            </a:r>
            <a:r>
              <a:rPr lang="en-US" dirty="0"/>
              <a:t> for successful disease resolution.</a:t>
            </a:r>
          </a:p>
          <a:p>
            <a:endParaRPr lang="en-US" dirty="0"/>
          </a:p>
          <a:p>
            <a:r>
              <a:rPr lang="en-US" b="1" u="sng" dirty="0"/>
              <a:t>Conclusions</a:t>
            </a:r>
            <a:r>
              <a:rPr lang="en-US" b="1" dirty="0"/>
              <a:t>: </a:t>
            </a:r>
            <a:r>
              <a:rPr lang="en-US" dirty="0"/>
              <a:t>This review describes the essential epidemiological and etiological factors, relevant clinical findings and diagnostic modalities, microbiologic and antimicrobial considerations, as well as the medical and surgical treatment approaches commonly utilized for the management of odontogenic sinusitis.</a:t>
            </a:r>
          </a:p>
        </p:txBody>
      </p:sp>
    </p:spTree>
    <p:extLst>
      <p:ext uri="{BB962C8B-B14F-4D97-AF65-F5344CB8AC3E}">
        <p14:creationId xmlns:p14="http://schemas.microsoft.com/office/powerpoint/2010/main" val="375526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9FE11-FDC6-46A4-81BA-14AE28AA45D8}"/>
              </a:ext>
            </a:extLst>
          </p:cNvPr>
          <p:cNvSpPr/>
          <p:nvPr/>
        </p:nvSpPr>
        <p:spPr>
          <a:xfrm>
            <a:off x="262009" y="249140"/>
            <a:ext cx="9647339" cy="1631216"/>
          </a:xfrm>
          <a:prstGeom prst="rect">
            <a:avLst/>
          </a:prstGeom>
        </p:spPr>
        <p:txBody>
          <a:bodyPr wrap="square">
            <a:spAutoFit/>
          </a:bodyPr>
          <a:lstStyle/>
          <a:p>
            <a:endParaRPr lang="lt-LT" sz="1600" dirty="0"/>
          </a:p>
          <a:p>
            <a:r>
              <a:rPr lang="lt-LT" sz="1400" dirty="0">
                <a:solidFill>
                  <a:schemeClr val="accent4"/>
                </a:solidFill>
                <a:hlinkClick r:id="rId2" tooltip="Stomatologija.">
                  <a:extLst>
                    <a:ext uri="{A12FA001-AC4F-418D-AE19-62706E023703}">
                      <ahyp:hlinkClr xmlns:ahyp="http://schemas.microsoft.com/office/drawing/2018/hyperlinkcolor" xmlns="" val="tx"/>
                    </a:ext>
                  </a:extLst>
                </a:hlinkClick>
              </a:rPr>
              <a:t>Stomatologija.</a:t>
            </a:r>
            <a:r>
              <a:rPr lang="lt-LT" sz="1400" dirty="0">
                <a:solidFill>
                  <a:schemeClr val="accent4"/>
                </a:solidFill>
              </a:rPr>
              <a:t> 2018;20(1):22-26.</a:t>
            </a:r>
            <a:r>
              <a:rPr lang="en-US" sz="1400" dirty="0">
                <a:solidFill>
                  <a:schemeClr val="accent4"/>
                </a:solidFill>
              </a:rPr>
              <a:t> </a:t>
            </a:r>
            <a:r>
              <a:rPr lang="lt-LT" sz="1400" dirty="0">
                <a:solidFill>
                  <a:schemeClr val="accent4"/>
                </a:solidFill>
                <a:hlinkClick r:id="rId3">
                  <a:extLst>
                    <a:ext uri="{A12FA001-AC4F-418D-AE19-62706E023703}">
                      <ahyp:hlinkClr xmlns:ahyp="http://schemas.microsoft.com/office/drawing/2018/hyperlinkcolor" xmlns="" val="tx"/>
                    </a:ext>
                  </a:extLst>
                </a:hlinkClick>
              </a:rPr>
              <a:t>Aukštakalnis R</a:t>
            </a:r>
            <a:r>
              <a:rPr lang="lt-LT" sz="1400" baseline="30000" dirty="0">
                <a:solidFill>
                  <a:schemeClr val="accent4"/>
                </a:solidFill>
              </a:rPr>
              <a:t>1</a:t>
            </a:r>
            <a:r>
              <a:rPr lang="lt-LT" sz="1400" dirty="0">
                <a:solidFill>
                  <a:schemeClr val="accent4"/>
                </a:solidFill>
              </a:rPr>
              <a:t>, </a:t>
            </a:r>
            <a:r>
              <a:rPr lang="lt-LT" sz="1400" dirty="0">
                <a:solidFill>
                  <a:schemeClr val="accent4"/>
                </a:solidFill>
                <a:hlinkClick r:id="rId4">
                  <a:extLst>
                    <a:ext uri="{A12FA001-AC4F-418D-AE19-62706E023703}">
                      <ahyp:hlinkClr xmlns:ahyp="http://schemas.microsoft.com/office/drawing/2018/hyperlinkcolor" xmlns="" val="tx"/>
                    </a:ext>
                  </a:extLst>
                </a:hlinkClick>
              </a:rPr>
              <a:t>Simonavičiūtė R</a:t>
            </a:r>
            <a:r>
              <a:rPr lang="lt-LT" sz="1400" dirty="0">
                <a:solidFill>
                  <a:schemeClr val="accent4"/>
                </a:solidFill>
              </a:rPr>
              <a:t>, </a:t>
            </a:r>
            <a:r>
              <a:rPr lang="lt-LT" sz="1400" dirty="0">
                <a:solidFill>
                  <a:schemeClr val="accent4"/>
                </a:solidFill>
                <a:hlinkClick r:id="rId5">
                  <a:extLst>
                    <a:ext uri="{A12FA001-AC4F-418D-AE19-62706E023703}">
                      <ahyp:hlinkClr xmlns:ahyp="http://schemas.microsoft.com/office/drawing/2018/hyperlinkcolor" xmlns="" val="tx"/>
                    </a:ext>
                  </a:extLst>
                </a:hlinkClick>
              </a:rPr>
              <a:t>Simuntis R</a:t>
            </a:r>
            <a:r>
              <a:rPr lang="lt-LT" sz="1400" dirty="0">
                <a:solidFill>
                  <a:schemeClr val="accent4"/>
                </a:solidFill>
              </a:rPr>
              <a:t>.</a:t>
            </a:r>
          </a:p>
          <a:p>
            <a:endParaRPr lang="en-US" sz="1600" dirty="0">
              <a:solidFill>
                <a:schemeClr val="accent4"/>
              </a:solidFill>
            </a:endParaRPr>
          </a:p>
          <a:p>
            <a:endParaRPr lang="lt-LT" sz="1600" dirty="0"/>
          </a:p>
          <a:p>
            <a:r>
              <a:rPr lang="lt-LT" sz="2000" b="1" dirty="0">
                <a:solidFill>
                  <a:schemeClr val="bg1"/>
                </a:solidFill>
              </a:rPr>
              <a:t>Treatment options for odontogenic maxillary sinusitis: a review</a:t>
            </a:r>
            <a:endParaRPr lang="en-US" sz="2000" b="1" dirty="0">
              <a:solidFill>
                <a:schemeClr val="bg1"/>
              </a:solidFill>
            </a:endParaRPr>
          </a:p>
          <a:p>
            <a:endParaRPr lang="lt-LT" sz="1600" b="1" dirty="0"/>
          </a:p>
        </p:txBody>
      </p:sp>
      <p:sp>
        <p:nvSpPr>
          <p:cNvPr id="3" name="Rectangle 2">
            <a:extLst>
              <a:ext uri="{FF2B5EF4-FFF2-40B4-BE49-F238E27FC236}">
                <a16:creationId xmlns:a16="http://schemas.microsoft.com/office/drawing/2014/main" id="{1781FE93-E83B-4F3C-84CD-09A83111DA73}"/>
              </a:ext>
            </a:extLst>
          </p:cNvPr>
          <p:cNvSpPr/>
          <p:nvPr/>
        </p:nvSpPr>
        <p:spPr>
          <a:xfrm>
            <a:off x="262009" y="1807546"/>
            <a:ext cx="11434194" cy="4801314"/>
          </a:xfrm>
          <a:prstGeom prst="rect">
            <a:avLst/>
          </a:prstGeom>
        </p:spPr>
        <p:txBody>
          <a:bodyPr wrap="square">
            <a:spAutoFit/>
          </a:bodyPr>
          <a:lstStyle/>
          <a:p>
            <a:r>
              <a:rPr lang="en-US" b="1" u="sng" dirty="0"/>
              <a:t>OBJECTIVE</a:t>
            </a:r>
            <a:r>
              <a:rPr lang="en-US" b="1" dirty="0"/>
              <a:t>:  </a:t>
            </a:r>
            <a:r>
              <a:rPr lang="en-US" dirty="0"/>
              <a:t>The aim of this article is to review the </a:t>
            </a:r>
            <a:r>
              <a:rPr lang="en-US" b="1" dirty="0"/>
              <a:t>main treatment options for odontogenic sinusitis </a:t>
            </a:r>
            <a:r>
              <a:rPr lang="en-US" dirty="0"/>
              <a:t>that are used today.</a:t>
            </a:r>
          </a:p>
          <a:p>
            <a:endParaRPr lang="en-US" dirty="0"/>
          </a:p>
          <a:p>
            <a:r>
              <a:rPr lang="en-US" b="1" u="sng" dirty="0"/>
              <a:t>MATERIAL AND METHODS</a:t>
            </a:r>
            <a:r>
              <a:rPr lang="en-US" b="1" dirty="0"/>
              <a:t>:   </a:t>
            </a:r>
            <a:r>
              <a:rPr lang="en-US" dirty="0"/>
              <a:t>Search on PubMed, Cochrane Library, PMC, Science Direct data bases. For a literature review search keywords were used: odontogenic sinusitis, odontogenic maxillary sinusitis treatment OR diagnosis, maxillary sinusitis of dental source OR dental origin OR etiology.</a:t>
            </a:r>
          </a:p>
          <a:p>
            <a:endParaRPr lang="en-US" dirty="0"/>
          </a:p>
          <a:p>
            <a:r>
              <a:rPr lang="en-US" b="1" u="sng" dirty="0"/>
              <a:t>RESULTS</a:t>
            </a:r>
            <a:r>
              <a:rPr lang="en-US" b="1" dirty="0"/>
              <a:t>:   2886 articles </a:t>
            </a:r>
            <a:r>
              <a:rPr lang="en-US" dirty="0"/>
              <a:t>were found in the databases using keywords. After duplicate citations screened, inclusion/exclusion criteria applied, excluded articles after titles, summaries and full-text reading 25 articles were included in the literature review.</a:t>
            </a:r>
          </a:p>
          <a:p>
            <a:endParaRPr lang="en-US" dirty="0"/>
          </a:p>
          <a:p>
            <a:r>
              <a:rPr lang="en-US" b="1" u="sng" dirty="0"/>
              <a:t>CONCLUSION</a:t>
            </a:r>
            <a:r>
              <a:rPr lang="en-US" b="1" dirty="0"/>
              <a:t>:   </a:t>
            </a:r>
            <a:r>
              <a:rPr lang="en-US" dirty="0"/>
              <a:t>Although clinical symptomatology is not conspicuous among other types of sinusitis, the </a:t>
            </a:r>
            <a:r>
              <a:rPr lang="en-US" b="1" dirty="0">
                <a:solidFill>
                  <a:schemeClr val="bg1"/>
                </a:solidFill>
              </a:rPr>
              <a:t>odontogenic maxillary sinusitis treatment regimen is different. It consists of eliminating dental infection and management of sinusitis</a:t>
            </a:r>
            <a:r>
              <a:rPr lang="en-US" dirty="0"/>
              <a:t>. The usage of Caldwell-Luc approach is limited these days and recommended only when a better access to sinus is needed, for example, removing large foreign bodies. Endoscopic sinus surgery is widely used these days to remove the inflamed sinus mucosa, foreign bodies, displaced teeth, while preserving physiological function of the sinus. Sometimes dental infection removal alone is sufficient to resolve the odontogenic maxillary sinusitis, but sometimes concomitant endoscopic sinus surgery or Caldwell-Luc approach is necessary for full resolution.</a:t>
            </a:r>
          </a:p>
        </p:txBody>
      </p:sp>
    </p:spTree>
    <p:extLst>
      <p:ext uri="{BB962C8B-B14F-4D97-AF65-F5344CB8AC3E}">
        <p14:creationId xmlns:p14="http://schemas.microsoft.com/office/powerpoint/2010/main" val="236879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47C2-1190-4065-9CE0-8A3437184BF0}"/>
              </a:ext>
            </a:extLst>
          </p:cNvPr>
          <p:cNvSpPr>
            <a:spLocks noGrp="1"/>
          </p:cNvSpPr>
          <p:nvPr>
            <p:ph type="title"/>
          </p:nvPr>
        </p:nvSpPr>
        <p:spPr>
          <a:xfrm>
            <a:off x="838200" y="365126"/>
            <a:ext cx="10515600" cy="921414"/>
          </a:xfrm>
        </p:spPr>
        <p:txBody>
          <a:bodyPr>
            <a:normAutofit/>
          </a:bodyPr>
          <a:lstStyle/>
          <a:p>
            <a:r>
              <a:rPr lang="en-US" dirty="0"/>
              <a:t>Topics tonight…</a:t>
            </a:r>
          </a:p>
        </p:txBody>
      </p:sp>
      <p:sp>
        <p:nvSpPr>
          <p:cNvPr id="3" name="Content Placeholder 2">
            <a:extLst>
              <a:ext uri="{FF2B5EF4-FFF2-40B4-BE49-F238E27FC236}">
                <a16:creationId xmlns:a16="http://schemas.microsoft.com/office/drawing/2014/main" id="{72A62133-EB21-4946-8B05-FF731813F35F}"/>
              </a:ext>
            </a:extLst>
          </p:cNvPr>
          <p:cNvSpPr>
            <a:spLocks noGrp="1"/>
          </p:cNvSpPr>
          <p:nvPr>
            <p:ph idx="1"/>
          </p:nvPr>
        </p:nvSpPr>
        <p:spPr>
          <a:xfrm>
            <a:off x="1071465" y="1684337"/>
            <a:ext cx="10515600" cy="4351338"/>
          </a:xfrm>
        </p:spPr>
        <p:txBody>
          <a:bodyPr>
            <a:normAutofit/>
          </a:bodyPr>
          <a:lstStyle/>
          <a:p>
            <a:r>
              <a:rPr lang="en-US" sz="3600" b="1" dirty="0"/>
              <a:t>Sinusitis overview</a:t>
            </a:r>
          </a:p>
          <a:p>
            <a:r>
              <a:rPr lang="en-US" sz="3600" b="1" dirty="0"/>
              <a:t>Treatment basics</a:t>
            </a:r>
          </a:p>
          <a:p>
            <a:r>
              <a:rPr lang="en-US" sz="3600" b="1" dirty="0"/>
              <a:t>Odontogenic sinusitis</a:t>
            </a:r>
          </a:p>
          <a:p>
            <a:r>
              <a:rPr lang="en-US" sz="3600" b="1" dirty="0"/>
              <a:t>Review of films and cases</a:t>
            </a:r>
          </a:p>
          <a:p>
            <a:r>
              <a:rPr lang="en-US" sz="3600" b="1" dirty="0"/>
              <a:t>Endoscopic sinus surgery</a:t>
            </a:r>
          </a:p>
          <a:p>
            <a:endParaRPr lang="en-US" sz="3600" dirty="0"/>
          </a:p>
        </p:txBody>
      </p:sp>
    </p:spTree>
    <p:extLst>
      <p:ext uri="{BB962C8B-B14F-4D97-AF65-F5344CB8AC3E}">
        <p14:creationId xmlns:p14="http://schemas.microsoft.com/office/powerpoint/2010/main" val="3899691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6DBF20-D735-4F47-B275-EC8F9D99957A}"/>
              </a:ext>
            </a:extLst>
          </p:cNvPr>
          <p:cNvSpPr/>
          <p:nvPr/>
        </p:nvSpPr>
        <p:spPr>
          <a:xfrm>
            <a:off x="361504" y="207034"/>
            <a:ext cx="11323875" cy="1138773"/>
          </a:xfrm>
          <a:prstGeom prst="rect">
            <a:avLst/>
          </a:prstGeom>
        </p:spPr>
        <p:txBody>
          <a:bodyPr wrap="square">
            <a:spAutoFit/>
          </a:bodyPr>
          <a:lstStyle/>
          <a:p>
            <a:endParaRPr lang="lt-LT" sz="1600" dirty="0"/>
          </a:p>
          <a:p>
            <a:r>
              <a:rPr lang="lt-LT" sz="1400" dirty="0">
                <a:solidFill>
                  <a:schemeClr val="accent4"/>
                </a:solidFill>
                <a:hlinkClick r:id="rId2" tooltip="American journal of rhinology &amp; allergy.">
                  <a:extLst>
                    <a:ext uri="{A12FA001-AC4F-418D-AE19-62706E023703}">
                      <ahyp:hlinkClr xmlns:ahyp="http://schemas.microsoft.com/office/drawing/2018/hyperlinkcolor" xmlns="" val="tx"/>
                    </a:ext>
                  </a:extLst>
                </a:hlinkClick>
              </a:rPr>
              <a:t>Am J Rhinol Allergy.</a:t>
            </a:r>
            <a:r>
              <a:rPr lang="lt-LT" sz="1400" dirty="0">
                <a:solidFill>
                  <a:schemeClr val="accent4"/>
                </a:solidFill>
              </a:rPr>
              <a:t> </a:t>
            </a:r>
            <a:r>
              <a:rPr lang="lt-LT" sz="1400" dirty="0"/>
              <a:t>2018 Oct 12:1945892418804975. doi: 10.1177/1945892418804975. [Epub ahead of print]</a:t>
            </a:r>
            <a:endParaRPr lang="en-US" sz="1400" dirty="0"/>
          </a:p>
          <a:p>
            <a:endParaRPr lang="lt-LT" sz="1600" dirty="0"/>
          </a:p>
          <a:p>
            <a:r>
              <a:rPr lang="lt-LT" sz="2000" b="1" dirty="0">
                <a:solidFill>
                  <a:schemeClr val="bg1"/>
                </a:solidFill>
              </a:rPr>
              <a:t>Comparison of Sino-Nasal Outcome Test 22 Symptom Scores in Rhinogenic and Odontogenic Sinusitis</a:t>
            </a:r>
            <a:endParaRPr lang="en-US" sz="2000" b="1" dirty="0">
              <a:solidFill>
                <a:schemeClr val="bg1"/>
              </a:solidFill>
            </a:endParaRPr>
          </a:p>
        </p:txBody>
      </p:sp>
      <p:sp>
        <p:nvSpPr>
          <p:cNvPr id="3" name="Rectangle 2">
            <a:extLst>
              <a:ext uri="{FF2B5EF4-FFF2-40B4-BE49-F238E27FC236}">
                <a16:creationId xmlns:a16="http://schemas.microsoft.com/office/drawing/2014/main" id="{A6F04C85-019F-4659-A7B0-BE72712BE79F}"/>
              </a:ext>
            </a:extLst>
          </p:cNvPr>
          <p:cNvSpPr/>
          <p:nvPr/>
        </p:nvSpPr>
        <p:spPr>
          <a:xfrm>
            <a:off x="343949" y="1606891"/>
            <a:ext cx="10838576" cy="4524315"/>
          </a:xfrm>
          <a:prstGeom prst="rect">
            <a:avLst/>
          </a:prstGeom>
        </p:spPr>
        <p:txBody>
          <a:bodyPr wrap="square">
            <a:spAutoFit/>
          </a:bodyPr>
          <a:lstStyle/>
          <a:p>
            <a:r>
              <a:rPr lang="en-US" sz="1600" b="1" u="sng" dirty="0"/>
              <a:t>Background</a:t>
            </a:r>
            <a:r>
              <a:rPr lang="en-US" sz="1600" b="1" dirty="0"/>
              <a:t>:</a:t>
            </a:r>
            <a:r>
              <a:rPr lang="en-US" sz="1600" dirty="0"/>
              <a:t> </a:t>
            </a:r>
            <a:r>
              <a:rPr lang="en-US" sz="1600" b="1" dirty="0"/>
              <a:t>Odontogenic maxillary sinusitis (OMS) </a:t>
            </a:r>
            <a:r>
              <a:rPr lang="en-US" sz="1600" dirty="0"/>
              <a:t>and </a:t>
            </a:r>
            <a:r>
              <a:rPr lang="en-US" sz="1600" dirty="0" err="1"/>
              <a:t>rhinogenic</a:t>
            </a:r>
            <a:r>
              <a:rPr lang="en-US" sz="1600" dirty="0"/>
              <a:t> sinusitis (RS) are the main types of chronic rhinosinusitis (CRS) and have a significant impact on health-related quality of life (HRQL), but the difference in HRQL and symptom presentation between them has not been specifically evaluated to date. </a:t>
            </a:r>
          </a:p>
          <a:p>
            <a:r>
              <a:rPr lang="en-US" sz="1600" b="1" u="sng" dirty="0"/>
              <a:t>Objective</a:t>
            </a:r>
            <a:r>
              <a:rPr lang="en-US" sz="1600" dirty="0"/>
              <a:t>: Our aim was to compare patterns of symptoms and HRQL disease-specific domains in patients affected with these 2 types of CRS.</a:t>
            </a:r>
          </a:p>
          <a:p>
            <a:r>
              <a:rPr lang="en-US" sz="1600" b="1" u="sng" dirty="0"/>
              <a:t>Methods</a:t>
            </a:r>
            <a:r>
              <a:rPr lang="en-US" sz="1600" dirty="0"/>
              <a:t>: A group of 201 patients with CRS (99 with </a:t>
            </a:r>
            <a:r>
              <a:rPr lang="en-US" sz="1600" dirty="0" err="1"/>
              <a:t>rhinogenic</a:t>
            </a:r>
            <a:r>
              <a:rPr lang="en-US" sz="1600" dirty="0"/>
              <a:t> and 102 with odontogenic origin) completed the </a:t>
            </a:r>
            <a:r>
              <a:rPr lang="en-US" sz="1600" b="1" dirty="0"/>
              <a:t>Sino-Nasal Outcome Test 22 (SNOT-22) </a:t>
            </a:r>
            <a:r>
              <a:rPr lang="en-US" sz="1600" dirty="0"/>
              <a:t>questionnaire before treatment. Data sets were analyzed by using principal component analysis (PCA) to identify a set of symptom components together with the items excluded from PCA, which were then analyzed for differences between patients with OMS and RS. </a:t>
            </a:r>
          </a:p>
          <a:p>
            <a:r>
              <a:rPr lang="en-US" sz="1600" b="1" u="sng" dirty="0"/>
              <a:t>Results</a:t>
            </a:r>
            <a:r>
              <a:rPr lang="en-US" sz="1600" dirty="0"/>
              <a:t>: PCA of SNOT-22 items identified 5 components: "</a:t>
            </a:r>
            <a:r>
              <a:rPr lang="en-US" sz="1600" dirty="0" err="1"/>
              <a:t>rhinologic</a:t>
            </a:r>
            <a:r>
              <a:rPr lang="en-US" sz="1600" dirty="0"/>
              <a:t>," "</a:t>
            </a:r>
            <a:r>
              <a:rPr lang="en-US" sz="1600" dirty="0" err="1"/>
              <a:t>extranasal</a:t>
            </a:r>
            <a:r>
              <a:rPr lang="en-US" sz="1600" dirty="0"/>
              <a:t> </a:t>
            </a:r>
            <a:r>
              <a:rPr lang="en-US" sz="1600" dirty="0" err="1"/>
              <a:t>rhinologic</a:t>
            </a:r>
            <a:r>
              <a:rPr lang="en-US" sz="1600" dirty="0"/>
              <a:t>," "ear/facial," "sleep and functional disturbance," and "emotional disturbance." Sneezing was excluded from PCA and treated as separate outcome variable and was significantly worse in RS patients. Patients with OMS scored significantly higher scores with regard to emotional disturbance, while RS patients scored significantly worse in sleep and functional disturbance</a:t>
            </a:r>
            <a:r>
              <a:rPr lang="en-US" sz="1600" b="1" dirty="0"/>
              <a:t>. </a:t>
            </a:r>
            <a:r>
              <a:rPr lang="en-US" sz="1600" b="1" dirty="0">
                <a:solidFill>
                  <a:schemeClr val="bg1"/>
                </a:solidFill>
              </a:rPr>
              <a:t>The extra symptom "malodor" was the most different symptom and was significantly worse in OMS patients. The total SNOT-22 score was not significantly different between the groups</a:t>
            </a:r>
            <a:r>
              <a:rPr lang="en-US" sz="1600" b="1" dirty="0"/>
              <a:t>.</a:t>
            </a:r>
            <a:r>
              <a:rPr lang="en-US" sz="1600" dirty="0"/>
              <a:t> </a:t>
            </a:r>
          </a:p>
          <a:p>
            <a:r>
              <a:rPr lang="en-US" sz="1600" b="1" u="sng" dirty="0"/>
              <a:t>Conclusion</a:t>
            </a:r>
            <a:r>
              <a:rPr lang="en-US" sz="1600" dirty="0"/>
              <a:t>: With controlling of covariates that may influence the severity of the disease, this study showed some significant differences in symptom patterns and HRQL impairment between patients with OMS and RS. </a:t>
            </a:r>
            <a:r>
              <a:rPr lang="en-US" sz="1600" b="1" dirty="0">
                <a:solidFill>
                  <a:schemeClr val="bg1"/>
                </a:solidFill>
              </a:rPr>
              <a:t>Malodor is the most characteristic feature of OMS. Therefore, OMS should always be suspected in patients complaining of bad breath.</a:t>
            </a:r>
          </a:p>
        </p:txBody>
      </p:sp>
    </p:spTree>
    <p:extLst>
      <p:ext uri="{BB962C8B-B14F-4D97-AF65-F5344CB8AC3E}">
        <p14:creationId xmlns:p14="http://schemas.microsoft.com/office/powerpoint/2010/main" val="366512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A07F7-1037-4088-A441-CE5B492F5143}"/>
              </a:ext>
            </a:extLst>
          </p:cNvPr>
          <p:cNvSpPr/>
          <p:nvPr/>
        </p:nvSpPr>
        <p:spPr>
          <a:xfrm>
            <a:off x="277483" y="141575"/>
            <a:ext cx="11637034" cy="1569660"/>
          </a:xfrm>
          <a:prstGeom prst="rect">
            <a:avLst/>
          </a:prstGeom>
        </p:spPr>
        <p:txBody>
          <a:bodyPr wrap="square">
            <a:spAutoFit/>
          </a:bodyPr>
          <a:lstStyle/>
          <a:p>
            <a:r>
              <a:rPr lang="en-US" sz="1600" b="1" dirty="0">
                <a:latin typeface="Arial" panose="020B0604020202020204" pitchFamily="34" charset="0"/>
              </a:rPr>
              <a:t>34 </a:t>
            </a:r>
            <a:r>
              <a:rPr lang="en-US" sz="1600" b="1" dirty="0" err="1">
                <a:latin typeface="Arial" panose="020B0604020202020204" pitchFamily="34" charset="0"/>
              </a:rPr>
              <a:t>y.o</a:t>
            </a:r>
            <a:r>
              <a:rPr lang="en-US" sz="1600" b="1" dirty="0">
                <a:latin typeface="Arial" panose="020B0604020202020204" pitchFamily="34" charset="0"/>
              </a:rPr>
              <a:t>. female referred for consultation by her dentist regarding chronic/recurrent sinusitis, more recent question of focal sinusitis playing a role in tooth pain.</a:t>
            </a:r>
          </a:p>
          <a:p>
            <a:endParaRPr lang="en-US" sz="1600" b="1" dirty="0">
              <a:latin typeface="Arial" panose="020B0604020202020204" pitchFamily="34" charset="0"/>
            </a:endParaRPr>
          </a:p>
          <a:p>
            <a:r>
              <a:rPr lang="en-US" sz="1600" b="1" dirty="0">
                <a:latin typeface="Arial" panose="020B0604020202020204" pitchFamily="34" charset="0"/>
              </a:rPr>
              <a:t>In the past had had quite a bit of sinus trouble, living in different states, but moved here and has actually done better.   Then recently had some dental pain, eval showed some dental issues and got root canal on the right, but still with pain on the left. Has had </a:t>
            </a:r>
            <a:r>
              <a:rPr lang="en-US" sz="1600" b="1" dirty="0" err="1">
                <a:latin typeface="Arial" panose="020B0604020202020204" pitchFamily="34" charset="0"/>
              </a:rPr>
              <a:t>abx</a:t>
            </a:r>
            <a:r>
              <a:rPr lang="en-US" sz="1600" b="1" dirty="0">
                <a:latin typeface="Arial" panose="020B0604020202020204" pitchFamily="34" charset="0"/>
              </a:rPr>
              <a:t>, as well as </a:t>
            </a:r>
            <a:r>
              <a:rPr lang="en-US" sz="1600" b="1" dirty="0" err="1">
                <a:latin typeface="Arial" panose="020B0604020202020204" pitchFamily="34" charset="0"/>
              </a:rPr>
              <a:t>sudafed</a:t>
            </a:r>
            <a:r>
              <a:rPr lang="en-US" sz="1600" b="1" dirty="0">
                <a:latin typeface="Arial" panose="020B0604020202020204" pitchFamily="34" charset="0"/>
              </a:rPr>
              <a:t> and long term </a:t>
            </a:r>
            <a:r>
              <a:rPr lang="en-US" sz="1600" b="1" dirty="0" err="1">
                <a:latin typeface="Arial" panose="020B0604020202020204" pitchFamily="34" charset="0"/>
              </a:rPr>
              <a:t>flonase</a:t>
            </a:r>
            <a:r>
              <a:rPr lang="en-US" sz="1600" b="1" dirty="0">
                <a:latin typeface="Arial" panose="020B0604020202020204" pitchFamily="34" charset="0"/>
              </a:rPr>
              <a:t>.</a:t>
            </a:r>
            <a:endParaRPr lang="en-US" sz="1600" b="1" dirty="0"/>
          </a:p>
        </p:txBody>
      </p:sp>
      <p:pic>
        <p:nvPicPr>
          <p:cNvPr id="3" name="Picture 2">
            <a:extLst>
              <a:ext uri="{FF2B5EF4-FFF2-40B4-BE49-F238E27FC236}">
                <a16:creationId xmlns:a16="http://schemas.microsoft.com/office/drawing/2014/main" id="{F350CE26-125D-4C9D-A71A-EC77861F2A56}"/>
              </a:ext>
            </a:extLst>
          </p:cNvPr>
          <p:cNvPicPr>
            <a:picLocks noChangeAspect="1"/>
          </p:cNvPicPr>
          <p:nvPr/>
        </p:nvPicPr>
        <p:blipFill>
          <a:blip r:embed="rId2"/>
          <a:stretch>
            <a:fillRect/>
          </a:stretch>
        </p:blipFill>
        <p:spPr>
          <a:xfrm>
            <a:off x="2497557" y="1830100"/>
            <a:ext cx="6762750" cy="4886325"/>
          </a:xfrm>
          <a:prstGeom prst="rect">
            <a:avLst/>
          </a:prstGeom>
        </p:spPr>
      </p:pic>
    </p:spTree>
    <p:extLst>
      <p:ext uri="{BB962C8B-B14F-4D97-AF65-F5344CB8AC3E}">
        <p14:creationId xmlns:p14="http://schemas.microsoft.com/office/powerpoint/2010/main" val="63784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0DCB38-97FE-40A2-874B-E27E70338004}"/>
              </a:ext>
            </a:extLst>
          </p:cNvPr>
          <p:cNvSpPr>
            <a:spLocks noChangeArrowheads="1"/>
          </p:cNvSpPr>
          <p:nvPr/>
        </p:nvSpPr>
        <p:spPr bwMode="auto">
          <a:xfrm>
            <a:off x="12191936" y="88672"/>
            <a:ext cx="64" cy="279849"/>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3002" tIns="36501" rIns="73002" bIns="73002"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7A0999DC-B31B-4D0D-8E1B-8F012247FB3F}"/>
              </a:ext>
            </a:extLst>
          </p:cNvPr>
          <p:cNvSpPr/>
          <p:nvPr/>
        </p:nvSpPr>
        <p:spPr>
          <a:xfrm>
            <a:off x="370936" y="651262"/>
            <a:ext cx="11576649" cy="1785104"/>
          </a:xfrm>
          <a:prstGeom prst="rect">
            <a:avLst/>
          </a:prstGeom>
        </p:spPr>
        <p:txBody>
          <a:bodyPr wrap="square">
            <a:spAutoFit/>
          </a:bodyPr>
          <a:lstStyle/>
          <a:p>
            <a:pPr eaLnBrk="0" fontAlgn="base" hangingPunct="0">
              <a:spcBef>
                <a:spcPct val="0"/>
              </a:spcBef>
              <a:spcAft>
                <a:spcPct val="0"/>
              </a:spcAft>
            </a:pPr>
            <a:r>
              <a:rPr lang="en-US" sz="1400" dirty="0">
                <a:solidFill>
                  <a:schemeClr val="accent4"/>
                </a:solidFill>
                <a:hlinkClick r:id="rId2" tooltip="Indian journal of dental research : official publication of Indian Society for Dental Research.">
                  <a:extLst>
                    <a:ext uri="{A12FA001-AC4F-418D-AE19-62706E023703}">
                      <ahyp:hlinkClr xmlns:ahyp="http://schemas.microsoft.com/office/drawing/2018/hyperlinkcolor" xmlns="" val="tx"/>
                    </a:ext>
                  </a:extLst>
                </a:hlinkClick>
              </a:rPr>
              <a:t>Indian J Dent Res.</a:t>
            </a:r>
            <a:r>
              <a:rPr lang="en-US" sz="1400" dirty="0">
                <a:solidFill>
                  <a:schemeClr val="accent4"/>
                </a:solidFill>
              </a:rPr>
              <a:t> 2018 Nov-Dec;29(6):847-851. </a:t>
            </a:r>
            <a:r>
              <a:rPr lang="en-US" sz="1400" dirty="0" err="1">
                <a:solidFill>
                  <a:schemeClr val="accent4"/>
                </a:solidFill>
              </a:rPr>
              <a:t>doi</a:t>
            </a:r>
            <a:r>
              <a:rPr lang="en-US" sz="1400" dirty="0">
                <a:solidFill>
                  <a:schemeClr val="accent4"/>
                </a:solidFill>
              </a:rPr>
              <a:t>: 10.4103/ijdr.IJDR_167_18 </a:t>
            </a:r>
            <a:r>
              <a:rPr lang="en-US" altLang="en-US" sz="1400" baseline="30000" dirty="0">
                <a:solidFill>
                  <a:schemeClr val="accent4"/>
                </a:solidFill>
                <a:latin typeface="Arial" panose="020B0604020202020204" pitchFamily="34" charset="0"/>
              </a:rPr>
              <a:t>1</a:t>
            </a:r>
            <a:r>
              <a:rPr lang="en-US" altLang="en-US" sz="600" dirty="0">
                <a:solidFill>
                  <a:schemeClr val="accent4"/>
                </a:solidFill>
                <a:latin typeface="Arial" panose="020B0604020202020204" pitchFamily="34" charset="0"/>
              </a:rPr>
              <a:t>, </a:t>
            </a:r>
            <a:r>
              <a:rPr lang="en-US" altLang="en-US" sz="1400" dirty="0">
                <a:solidFill>
                  <a:schemeClr val="accent4"/>
                </a:solidFill>
                <a:latin typeface="Arial" panose="020B0604020202020204" pitchFamily="34" charset="0"/>
                <a:hlinkClick r:id="rId3">
                  <a:extLst>
                    <a:ext uri="{A12FA001-AC4F-418D-AE19-62706E023703}">
                      <ahyp:hlinkClr xmlns:ahyp="http://schemas.microsoft.com/office/drawing/2018/hyperlinkcolor" xmlns="" val="tx"/>
                    </a:ext>
                  </a:extLst>
                </a:hlinkClick>
              </a:rPr>
              <a:t>Ramachandran AK</a:t>
            </a:r>
            <a:r>
              <a:rPr lang="en-US" altLang="en-US" sz="1400" baseline="30000" dirty="0">
                <a:solidFill>
                  <a:schemeClr val="accent4"/>
                </a:solidFill>
                <a:latin typeface="Arial" panose="020B0604020202020204" pitchFamily="34" charset="0"/>
              </a:rPr>
              <a:t>2</a:t>
            </a:r>
            <a:r>
              <a:rPr lang="en-US" altLang="en-US" sz="600" dirty="0">
                <a:solidFill>
                  <a:schemeClr val="accent4"/>
                </a:solidFill>
                <a:latin typeface="Arial" panose="020B0604020202020204" pitchFamily="34" charset="0"/>
              </a:rPr>
              <a:t>, </a:t>
            </a:r>
            <a:r>
              <a:rPr lang="en-US" altLang="en-US" sz="1400" dirty="0">
                <a:solidFill>
                  <a:schemeClr val="accent4"/>
                </a:solidFill>
                <a:latin typeface="Arial" panose="020B0604020202020204" pitchFamily="34" charset="0"/>
                <a:hlinkClick r:id="rId4">
                  <a:extLst>
                    <a:ext uri="{A12FA001-AC4F-418D-AE19-62706E023703}">
                      <ahyp:hlinkClr xmlns:ahyp="http://schemas.microsoft.com/office/drawing/2018/hyperlinkcolor" xmlns="" val="tx"/>
                    </a:ext>
                  </a:extLst>
                </a:hlinkClick>
              </a:rPr>
              <a:t>Venkatesan R</a:t>
            </a:r>
            <a:r>
              <a:rPr lang="en-US" altLang="en-US" sz="1400" baseline="30000" dirty="0">
                <a:solidFill>
                  <a:schemeClr val="accent4"/>
                </a:solidFill>
                <a:latin typeface="Arial" panose="020B0604020202020204" pitchFamily="34" charset="0"/>
              </a:rPr>
              <a:t>2</a:t>
            </a:r>
            <a:r>
              <a:rPr lang="en-US" altLang="en-US" sz="600" dirty="0">
                <a:solidFill>
                  <a:schemeClr val="accent4"/>
                </a:solidFill>
                <a:latin typeface="Arial" panose="020B0604020202020204" pitchFamily="34" charset="0"/>
              </a:rPr>
              <a:t>.\</a:t>
            </a:r>
          </a:p>
          <a:p>
            <a:pPr lvl="0" eaLnBrk="0" fontAlgn="base" hangingPunct="0">
              <a:spcBef>
                <a:spcPct val="0"/>
              </a:spcBef>
              <a:spcAft>
                <a:spcPct val="0"/>
              </a:spcAft>
            </a:pPr>
            <a:endParaRPr lang="en-US" altLang="en-US" sz="1600" b="1" dirty="0">
              <a:solidFill>
                <a:schemeClr val="accent4"/>
              </a:solidFill>
              <a:latin typeface="Arial" panose="020B0604020202020204" pitchFamily="34" charset="0"/>
            </a:endParaRPr>
          </a:p>
          <a:p>
            <a:pPr lvl="0" eaLnBrk="0" fontAlgn="base" hangingPunct="0">
              <a:spcBef>
                <a:spcPct val="0"/>
              </a:spcBef>
              <a:spcAft>
                <a:spcPct val="0"/>
              </a:spcAft>
            </a:pPr>
            <a:endParaRPr lang="en-US" altLang="en-US" sz="1600" b="1" dirty="0">
              <a:solidFill>
                <a:srgbClr val="985735"/>
              </a:solidFill>
              <a:latin typeface="Arial" panose="020B0604020202020204" pitchFamily="34" charset="0"/>
            </a:endParaRPr>
          </a:p>
          <a:p>
            <a:pPr lvl="0" eaLnBrk="0" fontAlgn="base" hangingPunct="0">
              <a:spcBef>
                <a:spcPct val="0"/>
              </a:spcBef>
              <a:spcAft>
                <a:spcPct val="0"/>
              </a:spcAft>
            </a:pPr>
            <a:r>
              <a:rPr lang="en-US" altLang="en-US" sz="2000" b="1" dirty="0">
                <a:solidFill>
                  <a:schemeClr val="bg1"/>
                </a:solidFill>
                <a:latin typeface="Arial" panose="020B0604020202020204" pitchFamily="34" charset="0"/>
              </a:rPr>
              <a:t>Chronic sinusitis of odontogenic origin due to an undiagnosed displaced root fragment in the maxillary sinus and the role of cone beam computed tomography in successful management</a:t>
            </a:r>
            <a:endParaRPr lang="en-US" altLang="en-US" sz="2000" b="1" dirty="0">
              <a:latin typeface="Arial" panose="020B0604020202020204" pitchFamily="34" charset="0"/>
            </a:endParaRPr>
          </a:p>
          <a:p>
            <a:pPr lvl="0" eaLnBrk="0" fontAlgn="base" hangingPunct="0">
              <a:spcBef>
                <a:spcPct val="0"/>
              </a:spcBef>
              <a:spcAft>
                <a:spcPct val="0"/>
              </a:spcAft>
            </a:pPr>
            <a:endParaRPr lang="en-US" altLang="en-US" sz="1100" b="1" dirty="0">
              <a:solidFill>
                <a:srgbClr val="985735"/>
              </a:solidFill>
              <a:latin typeface="Arial" panose="020B0604020202020204" pitchFamily="34" charset="0"/>
            </a:endParaRPr>
          </a:p>
          <a:p>
            <a:pPr lvl="0" eaLnBrk="0" fontAlgn="base" hangingPunct="0">
              <a:spcBef>
                <a:spcPct val="0"/>
              </a:spcBef>
              <a:spcAft>
                <a:spcPct val="0"/>
              </a:spcAft>
            </a:pPr>
            <a:endParaRPr lang="en-US" altLang="en-US" sz="1100" dirty="0">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0CB7C23E-8120-44E3-9F4D-5C7EF437E76F}"/>
              </a:ext>
            </a:extLst>
          </p:cNvPr>
          <p:cNvSpPr/>
          <p:nvPr/>
        </p:nvSpPr>
        <p:spPr>
          <a:xfrm>
            <a:off x="370936" y="2713475"/>
            <a:ext cx="10284903" cy="3416320"/>
          </a:xfrm>
          <a:prstGeom prst="rect">
            <a:avLst/>
          </a:prstGeom>
        </p:spPr>
        <p:txBody>
          <a:bodyPr wrap="square">
            <a:spAutoFit/>
          </a:bodyPr>
          <a:lstStyle/>
          <a:p>
            <a:r>
              <a:rPr lang="en-US" b="1" dirty="0"/>
              <a:t>Abstract</a:t>
            </a:r>
          </a:p>
          <a:p>
            <a:endParaRPr lang="en-US" b="1" dirty="0"/>
          </a:p>
          <a:p>
            <a:r>
              <a:rPr lang="en-US" dirty="0"/>
              <a:t>Radiographic imaging is an important criteria in diagnosis, treatment planning, and follow-up of an endodontic treatment. When clinicians encounter with diagnostic difficulties and persistent symptoms, the need for advanced diagnostic aids, especially imaging methods, become imperative and essential. This paper reports a case, in which </a:t>
            </a:r>
            <a:r>
              <a:rPr lang="en-US" b="1" dirty="0"/>
              <a:t>primary endodontic therapy having failed, the patient had persisting symptoms such as pain, swelling, and draining sinus along with signs and symptoms of maxillary sinusitis</a:t>
            </a:r>
            <a:r>
              <a:rPr lang="en-US" dirty="0"/>
              <a:t>. Advanced diagnostic aids such as </a:t>
            </a:r>
            <a:r>
              <a:rPr lang="en-US" b="1" dirty="0"/>
              <a:t>Cone Beam Computed Tomography was useful </a:t>
            </a:r>
            <a:r>
              <a:rPr lang="en-US" dirty="0"/>
              <a:t>in accurate identification of the etiology, which was a </a:t>
            </a:r>
            <a:r>
              <a:rPr lang="en-US" b="1" dirty="0">
                <a:solidFill>
                  <a:schemeClr val="bg1"/>
                </a:solidFill>
              </a:rPr>
              <a:t>fractured </a:t>
            </a:r>
            <a:r>
              <a:rPr lang="en-US" b="1" dirty="0" err="1">
                <a:solidFill>
                  <a:schemeClr val="bg1"/>
                </a:solidFill>
              </a:rPr>
              <a:t>mesiobuccal</a:t>
            </a:r>
            <a:r>
              <a:rPr lang="en-US" b="1" dirty="0">
                <a:solidFill>
                  <a:schemeClr val="bg1"/>
                </a:solidFill>
              </a:rPr>
              <a:t> root tip of maxillary molar</a:t>
            </a:r>
            <a:r>
              <a:rPr lang="en-US" dirty="0"/>
              <a:t>. This is the first reported case, in which the </a:t>
            </a:r>
            <a:r>
              <a:rPr lang="en-US" b="1" dirty="0">
                <a:solidFill>
                  <a:schemeClr val="bg1"/>
                </a:solidFill>
              </a:rPr>
              <a:t>fractured root tip has migrated to the maxillary sinus</a:t>
            </a:r>
            <a:r>
              <a:rPr lang="en-US" dirty="0"/>
              <a:t>, during primary endodontic treatment, through the perforated antral floor causing odontogenic sinusitis. The operating microscope helped in the successful completion of endodontic retreatment along with fractured root fragment retrieval.</a:t>
            </a:r>
          </a:p>
        </p:txBody>
      </p:sp>
    </p:spTree>
    <p:extLst>
      <p:ext uri="{BB962C8B-B14F-4D97-AF65-F5344CB8AC3E}">
        <p14:creationId xmlns:p14="http://schemas.microsoft.com/office/powerpoint/2010/main" val="37520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537C72-7C46-4544-B1CC-1612FA5DBE4A}"/>
              </a:ext>
            </a:extLst>
          </p:cNvPr>
          <p:cNvPicPr>
            <a:picLocks noChangeAspect="1"/>
          </p:cNvPicPr>
          <p:nvPr/>
        </p:nvPicPr>
        <p:blipFill>
          <a:blip r:embed="rId2"/>
          <a:stretch>
            <a:fillRect/>
          </a:stretch>
        </p:blipFill>
        <p:spPr>
          <a:xfrm>
            <a:off x="2260750" y="1458291"/>
            <a:ext cx="6600825" cy="4886325"/>
          </a:xfrm>
          <a:prstGeom prst="rect">
            <a:avLst/>
          </a:prstGeom>
        </p:spPr>
      </p:pic>
      <p:sp>
        <p:nvSpPr>
          <p:cNvPr id="3" name="Rectangle 2">
            <a:extLst>
              <a:ext uri="{FF2B5EF4-FFF2-40B4-BE49-F238E27FC236}">
                <a16:creationId xmlns:a16="http://schemas.microsoft.com/office/drawing/2014/main" id="{7BB64310-BAC1-431E-9A28-EC7DDA63597A}"/>
              </a:ext>
            </a:extLst>
          </p:cNvPr>
          <p:cNvSpPr/>
          <p:nvPr/>
        </p:nvSpPr>
        <p:spPr>
          <a:xfrm>
            <a:off x="483079" y="323603"/>
            <a:ext cx="11524891" cy="923330"/>
          </a:xfrm>
          <a:prstGeom prst="rect">
            <a:avLst/>
          </a:prstGeom>
        </p:spPr>
        <p:txBody>
          <a:bodyPr wrap="square">
            <a:spAutoFit/>
          </a:bodyPr>
          <a:lstStyle/>
          <a:p>
            <a:r>
              <a:rPr lang="en-US" b="1" dirty="0">
                <a:solidFill>
                  <a:srgbClr val="000000"/>
                </a:solidFill>
                <a:latin typeface="Arial" panose="020B0604020202020204" pitchFamily="34" charset="0"/>
              </a:rPr>
              <a:t>56 y/o male with chronic sinus </a:t>
            </a:r>
            <a:r>
              <a:rPr lang="en-US" b="1" dirty="0" err="1">
                <a:solidFill>
                  <a:srgbClr val="000000"/>
                </a:solidFill>
                <a:latin typeface="Arial" panose="020B0604020202020204" pitchFamily="34" charset="0"/>
              </a:rPr>
              <a:t>sx</a:t>
            </a:r>
            <a:r>
              <a:rPr lang="en-US" b="1" dirty="0">
                <a:solidFill>
                  <a:srgbClr val="000000"/>
                </a:solidFill>
                <a:latin typeface="Arial" panose="020B0604020202020204" pitchFamily="34" charset="0"/>
              </a:rPr>
              <a:t> for past 3 months.</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Preventing him from getting his dental implant done, dentist wants clear sinuses prior to the procedure.</a:t>
            </a:r>
            <a:endParaRPr lang="en-US" b="1" dirty="0"/>
          </a:p>
        </p:txBody>
      </p:sp>
    </p:spTree>
    <p:extLst>
      <p:ext uri="{BB962C8B-B14F-4D97-AF65-F5344CB8AC3E}">
        <p14:creationId xmlns:p14="http://schemas.microsoft.com/office/powerpoint/2010/main" val="396916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585A28-93F7-47C1-B28F-CD63C507D608}"/>
              </a:ext>
            </a:extLst>
          </p:cNvPr>
          <p:cNvPicPr>
            <a:picLocks noChangeAspect="1"/>
          </p:cNvPicPr>
          <p:nvPr/>
        </p:nvPicPr>
        <p:blipFill>
          <a:blip r:embed="rId2"/>
          <a:stretch>
            <a:fillRect/>
          </a:stretch>
        </p:blipFill>
        <p:spPr>
          <a:xfrm>
            <a:off x="4067270" y="1446905"/>
            <a:ext cx="3944182" cy="4421798"/>
          </a:xfrm>
          <a:prstGeom prst="rect">
            <a:avLst/>
          </a:prstGeom>
        </p:spPr>
      </p:pic>
      <p:pic>
        <p:nvPicPr>
          <p:cNvPr id="3" name="Picture 2">
            <a:extLst>
              <a:ext uri="{FF2B5EF4-FFF2-40B4-BE49-F238E27FC236}">
                <a16:creationId xmlns:a16="http://schemas.microsoft.com/office/drawing/2014/main" id="{513F5B2F-44C5-481D-96B3-02CFF820E8ED}"/>
              </a:ext>
            </a:extLst>
          </p:cNvPr>
          <p:cNvPicPr>
            <a:picLocks noChangeAspect="1"/>
          </p:cNvPicPr>
          <p:nvPr/>
        </p:nvPicPr>
        <p:blipFill>
          <a:blip r:embed="rId3"/>
          <a:stretch>
            <a:fillRect/>
          </a:stretch>
        </p:blipFill>
        <p:spPr>
          <a:xfrm>
            <a:off x="0" y="1446905"/>
            <a:ext cx="3944182" cy="4421798"/>
          </a:xfrm>
          <a:prstGeom prst="rect">
            <a:avLst/>
          </a:prstGeom>
        </p:spPr>
      </p:pic>
      <p:pic>
        <p:nvPicPr>
          <p:cNvPr id="4" name="Picture 3">
            <a:extLst>
              <a:ext uri="{FF2B5EF4-FFF2-40B4-BE49-F238E27FC236}">
                <a16:creationId xmlns:a16="http://schemas.microsoft.com/office/drawing/2014/main" id="{1DDA31B5-54FE-47C7-9182-3E060FE21EBB}"/>
              </a:ext>
            </a:extLst>
          </p:cNvPr>
          <p:cNvPicPr>
            <a:picLocks noChangeAspect="1"/>
          </p:cNvPicPr>
          <p:nvPr/>
        </p:nvPicPr>
        <p:blipFill>
          <a:blip r:embed="rId4"/>
          <a:stretch>
            <a:fillRect/>
          </a:stretch>
        </p:blipFill>
        <p:spPr>
          <a:xfrm>
            <a:off x="8134540" y="1446905"/>
            <a:ext cx="3944182" cy="4421798"/>
          </a:xfrm>
          <a:prstGeom prst="rect">
            <a:avLst/>
          </a:prstGeom>
        </p:spPr>
      </p:pic>
      <p:sp>
        <p:nvSpPr>
          <p:cNvPr id="6" name="TextBox 5">
            <a:extLst>
              <a:ext uri="{FF2B5EF4-FFF2-40B4-BE49-F238E27FC236}">
                <a16:creationId xmlns:a16="http://schemas.microsoft.com/office/drawing/2014/main" id="{2C237D12-978F-451E-BC70-74545DEBDCA9}"/>
              </a:ext>
            </a:extLst>
          </p:cNvPr>
          <p:cNvSpPr txBox="1"/>
          <p:nvPr/>
        </p:nvSpPr>
        <p:spPr>
          <a:xfrm>
            <a:off x="5624691" y="297711"/>
            <a:ext cx="414670" cy="923330"/>
          </a:xfrm>
          <a:prstGeom prst="rect">
            <a:avLst/>
          </a:prstGeom>
          <a:noFill/>
        </p:spPr>
        <p:txBody>
          <a:bodyPr wrap="square" rtlCol="0">
            <a:spAutoFit/>
          </a:bodyPr>
          <a:lstStyle/>
          <a:p>
            <a:r>
              <a:rPr lang="en-US" sz="5400" dirty="0"/>
              <a:t>?</a:t>
            </a:r>
          </a:p>
        </p:txBody>
      </p:sp>
    </p:spTree>
    <p:extLst>
      <p:ext uri="{BB962C8B-B14F-4D97-AF65-F5344CB8AC3E}">
        <p14:creationId xmlns:p14="http://schemas.microsoft.com/office/powerpoint/2010/main" val="62006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75B12-1DBF-432E-A31E-3A2BA7233442}"/>
              </a:ext>
            </a:extLst>
          </p:cNvPr>
          <p:cNvPicPr>
            <a:picLocks noChangeAspect="1"/>
          </p:cNvPicPr>
          <p:nvPr/>
        </p:nvPicPr>
        <p:blipFill>
          <a:blip r:embed="rId2"/>
          <a:stretch>
            <a:fillRect/>
          </a:stretch>
        </p:blipFill>
        <p:spPr>
          <a:xfrm>
            <a:off x="445972" y="2231472"/>
            <a:ext cx="5174310" cy="3736596"/>
          </a:xfrm>
          <a:prstGeom prst="rect">
            <a:avLst/>
          </a:prstGeom>
        </p:spPr>
      </p:pic>
      <p:pic>
        <p:nvPicPr>
          <p:cNvPr id="3" name="Picture 2">
            <a:extLst>
              <a:ext uri="{FF2B5EF4-FFF2-40B4-BE49-F238E27FC236}">
                <a16:creationId xmlns:a16="http://schemas.microsoft.com/office/drawing/2014/main" id="{A80EAA99-5DBB-40C6-B1F7-5613DA6ABCED}"/>
              </a:ext>
            </a:extLst>
          </p:cNvPr>
          <p:cNvPicPr>
            <a:picLocks noChangeAspect="1"/>
          </p:cNvPicPr>
          <p:nvPr/>
        </p:nvPicPr>
        <p:blipFill>
          <a:blip r:embed="rId3"/>
          <a:stretch>
            <a:fillRect/>
          </a:stretch>
        </p:blipFill>
        <p:spPr>
          <a:xfrm>
            <a:off x="5800479" y="2231472"/>
            <a:ext cx="5816537" cy="3736596"/>
          </a:xfrm>
          <a:prstGeom prst="rect">
            <a:avLst/>
          </a:prstGeom>
        </p:spPr>
      </p:pic>
      <p:sp>
        <p:nvSpPr>
          <p:cNvPr id="4" name="TextBox 3">
            <a:extLst>
              <a:ext uri="{FF2B5EF4-FFF2-40B4-BE49-F238E27FC236}">
                <a16:creationId xmlns:a16="http://schemas.microsoft.com/office/drawing/2014/main" id="{1E547366-1F34-4026-A514-64B6108070A8}"/>
              </a:ext>
            </a:extLst>
          </p:cNvPr>
          <p:cNvSpPr txBox="1"/>
          <p:nvPr/>
        </p:nvSpPr>
        <p:spPr>
          <a:xfrm>
            <a:off x="4253218" y="771787"/>
            <a:ext cx="3548543" cy="646331"/>
          </a:xfrm>
          <a:prstGeom prst="rect">
            <a:avLst/>
          </a:prstGeom>
          <a:noFill/>
        </p:spPr>
        <p:txBody>
          <a:bodyPr wrap="square" rtlCol="0">
            <a:spAutoFit/>
          </a:bodyPr>
          <a:lstStyle/>
          <a:p>
            <a:r>
              <a:rPr lang="en-US" sz="3600" b="1" dirty="0"/>
              <a:t>Oroantral fistula</a:t>
            </a:r>
          </a:p>
        </p:txBody>
      </p:sp>
    </p:spTree>
    <p:extLst>
      <p:ext uri="{BB962C8B-B14F-4D97-AF65-F5344CB8AC3E}">
        <p14:creationId xmlns:p14="http://schemas.microsoft.com/office/powerpoint/2010/main" val="3539892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F9BE8-1742-4E33-A08F-2C1E2F356746}"/>
              </a:ext>
            </a:extLst>
          </p:cNvPr>
          <p:cNvPicPr>
            <a:picLocks noChangeAspect="1"/>
          </p:cNvPicPr>
          <p:nvPr/>
        </p:nvPicPr>
        <p:blipFill>
          <a:blip r:embed="rId2"/>
          <a:stretch>
            <a:fillRect/>
          </a:stretch>
        </p:blipFill>
        <p:spPr>
          <a:xfrm>
            <a:off x="150934" y="1666930"/>
            <a:ext cx="5295900" cy="4886325"/>
          </a:xfrm>
          <a:prstGeom prst="rect">
            <a:avLst/>
          </a:prstGeom>
        </p:spPr>
      </p:pic>
      <p:pic>
        <p:nvPicPr>
          <p:cNvPr id="3" name="Picture 2">
            <a:extLst>
              <a:ext uri="{FF2B5EF4-FFF2-40B4-BE49-F238E27FC236}">
                <a16:creationId xmlns:a16="http://schemas.microsoft.com/office/drawing/2014/main" id="{0A91C176-DE4C-4824-91EB-7AA9B3A9A674}"/>
              </a:ext>
            </a:extLst>
          </p:cNvPr>
          <p:cNvPicPr>
            <a:picLocks noChangeAspect="1"/>
          </p:cNvPicPr>
          <p:nvPr/>
        </p:nvPicPr>
        <p:blipFill>
          <a:blip r:embed="rId3"/>
          <a:stretch>
            <a:fillRect/>
          </a:stretch>
        </p:blipFill>
        <p:spPr>
          <a:xfrm>
            <a:off x="5690228" y="1666930"/>
            <a:ext cx="6419849" cy="3950676"/>
          </a:xfrm>
          <a:prstGeom prst="rect">
            <a:avLst/>
          </a:prstGeom>
        </p:spPr>
      </p:pic>
      <p:sp>
        <p:nvSpPr>
          <p:cNvPr id="4" name="TextBox 3">
            <a:extLst>
              <a:ext uri="{FF2B5EF4-FFF2-40B4-BE49-F238E27FC236}">
                <a16:creationId xmlns:a16="http://schemas.microsoft.com/office/drawing/2014/main" id="{FF478E6F-7D20-4C5B-9B4E-0873465B9F75}"/>
              </a:ext>
            </a:extLst>
          </p:cNvPr>
          <p:cNvSpPr txBox="1"/>
          <p:nvPr/>
        </p:nvSpPr>
        <p:spPr>
          <a:xfrm>
            <a:off x="1918329" y="322862"/>
            <a:ext cx="8331457" cy="523220"/>
          </a:xfrm>
          <a:prstGeom prst="rect">
            <a:avLst/>
          </a:prstGeom>
          <a:noFill/>
        </p:spPr>
        <p:txBody>
          <a:bodyPr wrap="square" rtlCol="0">
            <a:spAutoFit/>
          </a:bodyPr>
          <a:lstStyle/>
          <a:p>
            <a:r>
              <a:rPr lang="en-US" sz="2800" b="1" dirty="0"/>
              <a:t>53 y/o male with right facial pain – </a:t>
            </a:r>
            <a:r>
              <a:rPr lang="en-US" sz="2800" b="1" dirty="0">
                <a:solidFill>
                  <a:schemeClr val="bg1"/>
                </a:solidFill>
              </a:rPr>
              <a:t>dentigerous cyst</a:t>
            </a:r>
          </a:p>
        </p:txBody>
      </p:sp>
      <p:sp>
        <p:nvSpPr>
          <p:cNvPr id="5" name="TextBox 4">
            <a:extLst>
              <a:ext uri="{FF2B5EF4-FFF2-40B4-BE49-F238E27FC236}">
                <a16:creationId xmlns:a16="http://schemas.microsoft.com/office/drawing/2014/main" id="{4D7BA7EC-4C10-4859-956C-75E94D98DB97}"/>
              </a:ext>
            </a:extLst>
          </p:cNvPr>
          <p:cNvSpPr txBox="1"/>
          <p:nvPr/>
        </p:nvSpPr>
        <p:spPr>
          <a:xfrm>
            <a:off x="2376190" y="1190445"/>
            <a:ext cx="845388" cy="369332"/>
          </a:xfrm>
          <a:prstGeom prst="rect">
            <a:avLst/>
          </a:prstGeom>
          <a:noFill/>
        </p:spPr>
        <p:txBody>
          <a:bodyPr wrap="square" rtlCol="0">
            <a:spAutoFit/>
          </a:bodyPr>
          <a:lstStyle/>
          <a:p>
            <a:r>
              <a:rPr lang="en-US" b="1" dirty="0">
                <a:solidFill>
                  <a:schemeClr val="bg1"/>
                </a:solidFill>
              </a:rPr>
              <a:t>preop</a:t>
            </a:r>
          </a:p>
        </p:txBody>
      </p:sp>
      <p:sp>
        <p:nvSpPr>
          <p:cNvPr id="6" name="TextBox 5">
            <a:extLst>
              <a:ext uri="{FF2B5EF4-FFF2-40B4-BE49-F238E27FC236}">
                <a16:creationId xmlns:a16="http://schemas.microsoft.com/office/drawing/2014/main" id="{DE78582C-B222-4EB8-B742-FAD43AB67CE6}"/>
              </a:ext>
            </a:extLst>
          </p:cNvPr>
          <p:cNvSpPr txBox="1"/>
          <p:nvPr/>
        </p:nvSpPr>
        <p:spPr>
          <a:xfrm>
            <a:off x="7841717" y="1190445"/>
            <a:ext cx="1838476" cy="369332"/>
          </a:xfrm>
          <a:prstGeom prst="rect">
            <a:avLst/>
          </a:prstGeom>
          <a:noFill/>
        </p:spPr>
        <p:txBody>
          <a:bodyPr wrap="square" rtlCol="0">
            <a:spAutoFit/>
          </a:bodyPr>
          <a:lstStyle/>
          <a:p>
            <a:r>
              <a:rPr lang="en-US" b="1" dirty="0">
                <a:solidFill>
                  <a:schemeClr val="bg1"/>
                </a:solidFill>
              </a:rPr>
              <a:t>2 months postop</a:t>
            </a:r>
          </a:p>
        </p:txBody>
      </p:sp>
    </p:spTree>
    <p:extLst>
      <p:ext uri="{BB962C8B-B14F-4D97-AF65-F5344CB8AC3E}">
        <p14:creationId xmlns:p14="http://schemas.microsoft.com/office/powerpoint/2010/main" val="183387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4C6E2-B705-4E35-90C6-19A8764EDF2A}"/>
              </a:ext>
            </a:extLst>
          </p:cNvPr>
          <p:cNvPicPr>
            <a:picLocks noChangeAspect="1"/>
          </p:cNvPicPr>
          <p:nvPr/>
        </p:nvPicPr>
        <p:blipFill>
          <a:blip r:embed="rId2"/>
          <a:stretch>
            <a:fillRect/>
          </a:stretch>
        </p:blipFill>
        <p:spPr>
          <a:xfrm>
            <a:off x="106443" y="47446"/>
            <a:ext cx="3947035" cy="4085527"/>
          </a:xfrm>
          <a:prstGeom prst="rect">
            <a:avLst/>
          </a:prstGeom>
        </p:spPr>
      </p:pic>
      <p:pic>
        <p:nvPicPr>
          <p:cNvPr id="4" name="Picture 3">
            <a:extLst>
              <a:ext uri="{FF2B5EF4-FFF2-40B4-BE49-F238E27FC236}">
                <a16:creationId xmlns:a16="http://schemas.microsoft.com/office/drawing/2014/main" id="{CDA93E37-0965-40B7-80FF-93CAC9D373EC}"/>
              </a:ext>
            </a:extLst>
          </p:cNvPr>
          <p:cNvPicPr>
            <a:picLocks noChangeAspect="1"/>
          </p:cNvPicPr>
          <p:nvPr/>
        </p:nvPicPr>
        <p:blipFill>
          <a:blip r:embed="rId3"/>
          <a:stretch>
            <a:fillRect/>
          </a:stretch>
        </p:blipFill>
        <p:spPr>
          <a:xfrm>
            <a:off x="8154838" y="47445"/>
            <a:ext cx="3947036" cy="4085528"/>
          </a:xfrm>
          <a:prstGeom prst="rect">
            <a:avLst/>
          </a:prstGeom>
        </p:spPr>
      </p:pic>
      <p:pic>
        <p:nvPicPr>
          <p:cNvPr id="6" name="Picture 5">
            <a:extLst>
              <a:ext uri="{FF2B5EF4-FFF2-40B4-BE49-F238E27FC236}">
                <a16:creationId xmlns:a16="http://schemas.microsoft.com/office/drawing/2014/main" id="{245D7259-21E3-4D9B-940B-BB57F63CE96C}"/>
              </a:ext>
            </a:extLst>
          </p:cNvPr>
          <p:cNvPicPr>
            <a:picLocks noChangeAspect="1"/>
          </p:cNvPicPr>
          <p:nvPr/>
        </p:nvPicPr>
        <p:blipFill>
          <a:blip r:embed="rId4"/>
          <a:stretch>
            <a:fillRect/>
          </a:stretch>
        </p:blipFill>
        <p:spPr>
          <a:xfrm>
            <a:off x="4130640" y="2772472"/>
            <a:ext cx="3947036" cy="4085528"/>
          </a:xfrm>
          <a:prstGeom prst="rect">
            <a:avLst/>
          </a:prstGeom>
        </p:spPr>
      </p:pic>
      <p:pic>
        <p:nvPicPr>
          <p:cNvPr id="7" name="Picture 6">
            <a:extLst>
              <a:ext uri="{FF2B5EF4-FFF2-40B4-BE49-F238E27FC236}">
                <a16:creationId xmlns:a16="http://schemas.microsoft.com/office/drawing/2014/main" id="{8901C929-4EDA-45D1-A2A4-5CB809AFE5B6}"/>
              </a:ext>
            </a:extLst>
          </p:cNvPr>
          <p:cNvPicPr>
            <a:picLocks noChangeAspect="1"/>
          </p:cNvPicPr>
          <p:nvPr/>
        </p:nvPicPr>
        <p:blipFill>
          <a:blip r:embed="rId5"/>
          <a:stretch>
            <a:fillRect/>
          </a:stretch>
        </p:blipFill>
        <p:spPr>
          <a:xfrm>
            <a:off x="4130640" y="47445"/>
            <a:ext cx="3947036" cy="4085528"/>
          </a:xfrm>
          <a:prstGeom prst="rect">
            <a:avLst/>
          </a:prstGeom>
        </p:spPr>
      </p:pic>
      <p:sp>
        <p:nvSpPr>
          <p:cNvPr id="8" name="Rectangle 7">
            <a:extLst>
              <a:ext uri="{FF2B5EF4-FFF2-40B4-BE49-F238E27FC236}">
                <a16:creationId xmlns:a16="http://schemas.microsoft.com/office/drawing/2014/main" id="{F37A2B96-A27B-41C9-B4F2-CC469E92D84A}"/>
              </a:ext>
            </a:extLst>
          </p:cNvPr>
          <p:cNvSpPr/>
          <p:nvPr/>
        </p:nvSpPr>
        <p:spPr>
          <a:xfrm>
            <a:off x="106443" y="4280398"/>
            <a:ext cx="3835829" cy="2308324"/>
          </a:xfrm>
          <a:prstGeom prst="rect">
            <a:avLst/>
          </a:prstGeom>
        </p:spPr>
        <p:txBody>
          <a:bodyPr wrap="square">
            <a:spAutoFit/>
          </a:bodyPr>
          <a:lstStyle/>
          <a:p>
            <a:r>
              <a:rPr lang="en-US" b="1" dirty="0">
                <a:solidFill>
                  <a:srgbClr val="000000"/>
                </a:solidFill>
                <a:latin typeface="Courier New" panose="02070309020205020404" pitchFamily="49" charset="0"/>
              </a:rPr>
              <a:t>IMPRESSION:</a:t>
            </a:r>
            <a:br>
              <a:rPr lang="en-US" b="1" dirty="0">
                <a:solidFill>
                  <a:srgbClr val="000000"/>
                </a:solidFill>
                <a:latin typeface="Courier New" panose="02070309020205020404" pitchFamily="49" charset="0"/>
              </a:rPr>
            </a:br>
            <a:r>
              <a:rPr lang="en-US" b="1" dirty="0">
                <a:solidFill>
                  <a:srgbClr val="000000"/>
                </a:solidFill>
                <a:latin typeface="Courier New" panose="02070309020205020404" pitchFamily="49" charset="0"/>
              </a:rPr>
              <a:t> </a:t>
            </a:r>
            <a:br>
              <a:rPr lang="en-US" b="1" dirty="0">
                <a:solidFill>
                  <a:srgbClr val="000000"/>
                </a:solidFill>
                <a:latin typeface="Courier New" panose="02070309020205020404" pitchFamily="49" charset="0"/>
              </a:rPr>
            </a:br>
            <a:r>
              <a:rPr lang="en-US" b="1" dirty="0">
                <a:solidFill>
                  <a:srgbClr val="000000"/>
                </a:solidFill>
                <a:latin typeface="Courier New" panose="02070309020205020404" pitchFamily="49" charset="0"/>
              </a:rPr>
              <a:t>1. Right lateral maxillary incisor (tooth 7). Apical </a:t>
            </a:r>
            <a:r>
              <a:rPr lang="en-US" b="1" dirty="0" err="1">
                <a:solidFill>
                  <a:srgbClr val="000000"/>
                </a:solidFill>
                <a:latin typeface="Courier New" panose="02070309020205020404" pitchFamily="49" charset="0"/>
              </a:rPr>
              <a:t>lucency</a:t>
            </a:r>
            <a:r>
              <a:rPr lang="en-US" b="1" dirty="0">
                <a:solidFill>
                  <a:srgbClr val="000000"/>
                </a:solidFill>
                <a:latin typeface="Courier New" panose="02070309020205020404" pitchFamily="49" charset="0"/>
              </a:rPr>
              <a:t> consistent with periapical abscess.</a:t>
            </a:r>
            <a:br>
              <a:rPr lang="en-US" b="1" dirty="0">
                <a:solidFill>
                  <a:srgbClr val="000000"/>
                </a:solidFill>
                <a:latin typeface="Courier New" panose="02070309020205020404" pitchFamily="49" charset="0"/>
              </a:rPr>
            </a:br>
            <a:r>
              <a:rPr lang="en-US" b="1" dirty="0">
                <a:solidFill>
                  <a:srgbClr val="000000"/>
                </a:solidFill>
                <a:latin typeface="Courier New" panose="02070309020205020404" pitchFamily="49" charset="0"/>
              </a:rPr>
              <a:t>Accompanying soft tissue edema is present.</a:t>
            </a:r>
            <a:endParaRPr lang="en-US" b="1" dirty="0"/>
          </a:p>
        </p:txBody>
      </p:sp>
      <p:sp>
        <p:nvSpPr>
          <p:cNvPr id="2" name="TextBox 1">
            <a:extLst>
              <a:ext uri="{FF2B5EF4-FFF2-40B4-BE49-F238E27FC236}">
                <a16:creationId xmlns:a16="http://schemas.microsoft.com/office/drawing/2014/main" id="{211DDD52-2451-409C-ABF5-94ABDBA3DA8F}"/>
              </a:ext>
            </a:extLst>
          </p:cNvPr>
          <p:cNvSpPr txBox="1"/>
          <p:nvPr/>
        </p:nvSpPr>
        <p:spPr>
          <a:xfrm>
            <a:off x="8761228" y="4774019"/>
            <a:ext cx="2892056" cy="461665"/>
          </a:xfrm>
          <a:prstGeom prst="rect">
            <a:avLst/>
          </a:prstGeom>
          <a:noFill/>
        </p:spPr>
        <p:txBody>
          <a:bodyPr wrap="square" rtlCol="0">
            <a:spAutoFit/>
          </a:bodyPr>
          <a:lstStyle/>
          <a:p>
            <a:r>
              <a:rPr lang="en-US" sz="2400" b="1" dirty="0"/>
              <a:t>Or….nasolabial cyst?</a:t>
            </a:r>
          </a:p>
        </p:txBody>
      </p:sp>
    </p:spTree>
    <p:extLst>
      <p:ext uri="{BB962C8B-B14F-4D97-AF65-F5344CB8AC3E}">
        <p14:creationId xmlns:p14="http://schemas.microsoft.com/office/powerpoint/2010/main" val="33142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DE3F038-F50C-4C98-9687-2D1AFEAC017F}"/>
              </a:ext>
            </a:extLst>
          </p:cNvPr>
          <p:cNvSpPr/>
          <p:nvPr/>
        </p:nvSpPr>
        <p:spPr>
          <a:xfrm>
            <a:off x="420847" y="69011"/>
            <a:ext cx="11350305" cy="1446550"/>
          </a:xfrm>
          <a:prstGeom prst="rect">
            <a:avLst/>
          </a:prstGeom>
        </p:spPr>
        <p:txBody>
          <a:bodyPr wrap="square">
            <a:spAutoFit/>
          </a:bodyPr>
          <a:lstStyle/>
          <a:p>
            <a:endParaRPr lang="en-US" dirty="0"/>
          </a:p>
          <a:p>
            <a:r>
              <a:rPr lang="en-US" sz="1400" dirty="0">
                <a:solidFill>
                  <a:schemeClr val="accent4"/>
                </a:solidFill>
                <a:hlinkClick r:id="rId2" tooltip="European journal of oral implantology.">
                  <a:extLst>
                    <a:ext uri="{A12FA001-AC4F-418D-AE19-62706E023703}">
                      <ahyp:hlinkClr xmlns:ahyp="http://schemas.microsoft.com/office/drawing/2018/hyperlinkcolor" xmlns="" val="tx"/>
                    </a:ext>
                  </a:extLst>
                </a:hlinkClick>
              </a:rPr>
              <a:t>Eur J Oral </a:t>
            </a:r>
            <a:r>
              <a:rPr lang="en-US" sz="1400" dirty="0" err="1">
                <a:solidFill>
                  <a:schemeClr val="accent4"/>
                </a:solidFill>
                <a:hlinkClick r:id="rId2" tooltip="European journal of oral implantology.">
                  <a:extLst>
                    <a:ext uri="{A12FA001-AC4F-418D-AE19-62706E023703}">
                      <ahyp:hlinkClr xmlns:ahyp="http://schemas.microsoft.com/office/drawing/2018/hyperlinkcolor" xmlns="" val="tx"/>
                    </a:ext>
                  </a:extLst>
                </a:hlinkClick>
              </a:rPr>
              <a:t>Implantol</a:t>
            </a:r>
            <a:r>
              <a:rPr lang="en-US" sz="1400" dirty="0">
                <a:solidFill>
                  <a:schemeClr val="accent4"/>
                </a:solidFill>
                <a:hlinkClick r:id="rId2" tooltip="European journal of oral implantology.">
                  <a:extLst>
                    <a:ext uri="{A12FA001-AC4F-418D-AE19-62706E023703}">
                      <ahyp:hlinkClr xmlns:ahyp="http://schemas.microsoft.com/office/drawing/2018/hyperlinkcolor" xmlns="" val="tx"/>
                    </a:ext>
                  </a:extLst>
                </a:hlinkClick>
              </a:rPr>
              <a:t>.</a:t>
            </a:r>
            <a:r>
              <a:rPr lang="en-US" sz="1400" dirty="0">
                <a:solidFill>
                  <a:schemeClr val="accent4"/>
                </a:solidFill>
              </a:rPr>
              <a:t> 2018;11(1):113-117.</a:t>
            </a:r>
            <a:r>
              <a:rPr lang="en-US" sz="1400" dirty="0">
                <a:solidFill>
                  <a:schemeClr val="accent4"/>
                </a:solidFill>
                <a:hlinkClick r:id="rId3">
                  <a:extLst>
                    <a:ext uri="{A12FA001-AC4F-418D-AE19-62706E023703}">
                      <ahyp:hlinkClr xmlns:ahyp="http://schemas.microsoft.com/office/drawing/2018/hyperlinkcolor" xmlns="" val="tx"/>
                    </a:ext>
                  </a:extLst>
                </a:hlinkClick>
              </a:rPr>
              <a:t> Manor Y</a:t>
            </a:r>
            <a:r>
              <a:rPr lang="en-US" sz="1400" dirty="0">
                <a:solidFill>
                  <a:schemeClr val="accent4"/>
                </a:solidFill>
              </a:rPr>
              <a:t>, </a:t>
            </a:r>
            <a:r>
              <a:rPr lang="en-US" sz="1400" dirty="0">
                <a:solidFill>
                  <a:schemeClr val="accent4"/>
                </a:solidFill>
                <a:hlinkClick r:id="rId4">
                  <a:extLst>
                    <a:ext uri="{A12FA001-AC4F-418D-AE19-62706E023703}">
                      <ahyp:hlinkClr xmlns:ahyp="http://schemas.microsoft.com/office/drawing/2018/hyperlinkcolor" xmlns="" val="tx"/>
                    </a:ext>
                  </a:extLst>
                </a:hlinkClick>
              </a:rPr>
              <a:t>Garfunkel AA</a:t>
            </a:r>
            <a:r>
              <a:rPr lang="en-US" sz="1400" dirty="0">
                <a:solidFill>
                  <a:schemeClr val="accent4"/>
                </a:solidFill>
              </a:rPr>
              <a:t>.</a:t>
            </a:r>
          </a:p>
          <a:p>
            <a:endParaRPr lang="en-US" dirty="0"/>
          </a:p>
          <a:p>
            <a:r>
              <a:rPr lang="en-US" sz="2000" b="1" dirty="0">
                <a:solidFill>
                  <a:schemeClr val="bg1"/>
                </a:solidFill>
              </a:rPr>
              <a:t>Brain abscess following dental implant placement via crestal sinus lift - a case report</a:t>
            </a:r>
            <a:endParaRPr lang="en-US" b="1" dirty="0">
              <a:solidFill>
                <a:schemeClr val="bg1"/>
              </a:solidFill>
            </a:endParaRPr>
          </a:p>
          <a:p>
            <a:endParaRPr lang="en-US" b="1" dirty="0"/>
          </a:p>
        </p:txBody>
      </p:sp>
      <p:sp>
        <p:nvSpPr>
          <p:cNvPr id="46" name="Rectangle 45">
            <a:extLst>
              <a:ext uri="{FF2B5EF4-FFF2-40B4-BE49-F238E27FC236}">
                <a16:creationId xmlns:a16="http://schemas.microsoft.com/office/drawing/2014/main" id="{29C37C68-6B35-45F0-B787-32FAAF7E8F91}"/>
              </a:ext>
            </a:extLst>
          </p:cNvPr>
          <p:cNvSpPr/>
          <p:nvPr/>
        </p:nvSpPr>
        <p:spPr>
          <a:xfrm>
            <a:off x="397316" y="1772231"/>
            <a:ext cx="11014745" cy="4247317"/>
          </a:xfrm>
          <a:prstGeom prst="rect">
            <a:avLst/>
          </a:prstGeom>
        </p:spPr>
        <p:txBody>
          <a:bodyPr wrap="square">
            <a:spAutoFit/>
          </a:bodyPr>
          <a:lstStyle/>
          <a:p>
            <a:r>
              <a:rPr lang="en-US" b="1" u="sng" dirty="0"/>
              <a:t>PURPOSE</a:t>
            </a:r>
            <a:r>
              <a:rPr lang="en-US" b="1" dirty="0"/>
              <a:t>:  </a:t>
            </a:r>
            <a:r>
              <a:rPr lang="en-US" dirty="0"/>
              <a:t>To describe a rare case of odontogenic brain abscess.</a:t>
            </a:r>
          </a:p>
          <a:p>
            <a:r>
              <a:rPr lang="en-US" b="1" u="sng" dirty="0"/>
              <a:t>MATERIALS AND METHODS</a:t>
            </a:r>
            <a:r>
              <a:rPr lang="en-US" b="1" dirty="0"/>
              <a:t>:  </a:t>
            </a:r>
            <a:r>
              <a:rPr lang="en-US" dirty="0"/>
              <a:t>A </a:t>
            </a:r>
            <a:r>
              <a:rPr lang="en-US" b="1" dirty="0"/>
              <a:t>healthy, 35-year-old male </a:t>
            </a:r>
            <a:r>
              <a:rPr lang="en-US" b="1" dirty="0">
                <a:solidFill>
                  <a:schemeClr val="bg1"/>
                </a:solidFill>
              </a:rPr>
              <a:t>had two dental implants placed </a:t>
            </a:r>
            <a:r>
              <a:rPr lang="en-US" b="1" dirty="0"/>
              <a:t>in a simultaneously augmented maxillary sinus</a:t>
            </a:r>
            <a:r>
              <a:rPr lang="en-US" dirty="0"/>
              <a:t>. One implant failed and the patient </a:t>
            </a:r>
            <a:r>
              <a:rPr lang="en-US" b="1" dirty="0">
                <a:solidFill>
                  <a:schemeClr val="bg1"/>
                </a:solidFill>
              </a:rPr>
              <a:t>developed a maxillary sinusitis </a:t>
            </a:r>
            <a:r>
              <a:rPr lang="en-US" dirty="0"/>
              <a:t>that failed to improve following antibiotic treatment at home. The neglected sinus infection led to formation of a </a:t>
            </a:r>
            <a:r>
              <a:rPr lang="en-US" b="1" dirty="0">
                <a:solidFill>
                  <a:schemeClr val="bg1"/>
                </a:solidFill>
              </a:rPr>
              <a:t>brain abscess</a:t>
            </a:r>
            <a:r>
              <a:rPr lang="en-US" dirty="0"/>
              <a:t>. The patient was </a:t>
            </a:r>
            <a:r>
              <a:rPr lang="en-US" dirty="0" err="1"/>
              <a:t>hospitalised</a:t>
            </a:r>
            <a:r>
              <a:rPr lang="en-US" dirty="0"/>
              <a:t> only when he had pan sinusitis with neurological signs. Symptoms were headache attacks, a </a:t>
            </a:r>
            <a:r>
              <a:rPr lang="en-US" dirty="0" err="1"/>
              <a:t>subfebrile</a:t>
            </a:r>
            <a:r>
              <a:rPr lang="en-US" dirty="0"/>
              <a:t> fever and a purulent secretion from the left nostril. The </a:t>
            </a:r>
            <a:r>
              <a:rPr lang="en-US" dirty="0" err="1"/>
              <a:t>osteomeatal</a:t>
            </a:r>
            <a:r>
              <a:rPr lang="en-US" dirty="0"/>
              <a:t> complex was blocked, the maxillary sinus was filled with pus and the Schneiderian membrane thickened. The patient was treated with intravenous antibiotic treatment. </a:t>
            </a:r>
            <a:r>
              <a:rPr lang="en-US" dirty="0" err="1"/>
              <a:t>Computerised</a:t>
            </a:r>
            <a:r>
              <a:rPr lang="en-US" dirty="0"/>
              <a:t> tomography (CT) and magnetic resonance imaging (MRI) scans and functional endoscopic sinus surgery (FESS), were implemented. When his conditions worsened, the patient underwent a left frontal mini craniotomy.</a:t>
            </a:r>
          </a:p>
          <a:p>
            <a:r>
              <a:rPr lang="en-US" b="1" u="sng" dirty="0"/>
              <a:t>RESULTS</a:t>
            </a:r>
            <a:r>
              <a:rPr lang="en-US" b="1" dirty="0"/>
              <a:t>:  </a:t>
            </a:r>
            <a:r>
              <a:rPr lang="en-US" dirty="0"/>
              <a:t>Following the craniotomy and antibiotic treatment, there was a gradual resolution and the patient was dismissed after 2 months in hospital with no neurological deficit or signs of sinusitis.</a:t>
            </a:r>
          </a:p>
          <a:p>
            <a:r>
              <a:rPr lang="en-US" b="1" u="sng" dirty="0"/>
              <a:t>CONCLUSIONS</a:t>
            </a:r>
            <a:r>
              <a:rPr lang="en-US" b="1" dirty="0"/>
              <a:t>:  </a:t>
            </a:r>
            <a:r>
              <a:rPr lang="en-US" dirty="0"/>
              <a:t>Maxillary sinusitis following dental implant insertion and concomitant maxillary sinus elevation should be treated immediately and thoroughly since </a:t>
            </a:r>
            <a:r>
              <a:rPr lang="en-US" dirty="0">
                <a:solidFill>
                  <a:schemeClr val="bg1"/>
                </a:solidFill>
              </a:rPr>
              <a:t>untreated sinusitis may cause life-threatening situations such as a brain abscess</a:t>
            </a:r>
            <a:r>
              <a:rPr lang="en-US" dirty="0"/>
              <a:t>. In case of severe infection, clinicians should refer immediately the patient to hospital specialists.</a:t>
            </a:r>
          </a:p>
        </p:txBody>
      </p:sp>
    </p:spTree>
    <p:extLst>
      <p:ext uri="{BB962C8B-B14F-4D97-AF65-F5344CB8AC3E}">
        <p14:creationId xmlns:p14="http://schemas.microsoft.com/office/powerpoint/2010/main" val="2744981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1F1EDA-1C27-4E66-970B-E77A5CBD3F2A}"/>
              </a:ext>
            </a:extLst>
          </p:cNvPr>
          <p:cNvSpPr/>
          <p:nvPr/>
        </p:nvSpPr>
        <p:spPr>
          <a:xfrm>
            <a:off x="116958" y="253117"/>
            <a:ext cx="11958084" cy="1200329"/>
          </a:xfrm>
          <a:prstGeom prst="rect">
            <a:avLst/>
          </a:prstGeom>
        </p:spPr>
        <p:txBody>
          <a:bodyPr wrap="square">
            <a:spAutoFit/>
          </a:bodyPr>
          <a:lstStyle/>
          <a:p>
            <a:r>
              <a:rPr lang="en-US" b="1" dirty="0">
                <a:solidFill>
                  <a:srgbClr val="000000"/>
                </a:solidFill>
                <a:latin typeface="Arial" panose="020B0604020202020204" pitchFamily="34" charset="0"/>
              </a:rPr>
              <a:t>54 </a:t>
            </a:r>
            <a:r>
              <a:rPr lang="en-US" b="1" dirty="0" err="1">
                <a:solidFill>
                  <a:srgbClr val="000000"/>
                </a:solidFill>
                <a:latin typeface="Arial" panose="020B0604020202020204" pitchFamily="34" charset="0"/>
              </a:rPr>
              <a:t>y.o</a:t>
            </a:r>
            <a:r>
              <a:rPr lang="en-US" b="1" dirty="0">
                <a:solidFill>
                  <a:srgbClr val="000000"/>
                </a:solidFill>
                <a:latin typeface="Arial" panose="020B0604020202020204" pitchFamily="34" charset="0"/>
              </a:rPr>
              <a:t>. female referred for consultation by her dentist regarding  possible sinus polyps seen on dental films.</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Mild sinus issues off an on for much of her life, but to this point not too bad, not too bothersome, always pretty self limited.  Recent dental eval showed opacities in sinuses thought to possibly be sinus polyps</a:t>
            </a:r>
            <a:r>
              <a:rPr lang="en-US" sz="1600" b="1" dirty="0">
                <a:solidFill>
                  <a:srgbClr val="000000"/>
                </a:solidFill>
                <a:latin typeface="Arial" panose="020B0604020202020204" pitchFamily="34" charset="0"/>
              </a:rPr>
              <a:t>.</a:t>
            </a:r>
            <a:endParaRPr lang="en-US" sz="1600" b="1" dirty="0"/>
          </a:p>
        </p:txBody>
      </p:sp>
      <p:pic>
        <p:nvPicPr>
          <p:cNvPr id="3" name="Picture 2">
            <a:extLst>
              <a:ext uri="{FF2B5EF4-FFF2-40B4-BE49-F238E27FC236}">
                <a16:creationId xmlns:a16="http://schemas.microsoft.com/office/drawing/2014/main" id="{487944F1-57D0-49A9-94C4-01539ABE91DF}"/>
              </a:ext>
            </a:extLst>
          </p:cNvPr>
          <p:cNvPicPr>
            <a:picLocks noChangeAspect="1"/>
          </p:cNvPicPr>
          <p:nvPr/>
        </p:nvPicPr>
        <p:blipFill>
          <a:blip r:embed="rId2"/>
          <a:stretch>
            <a:fillRect/>
          </a:stretch>
        </p:blipFill>
        <p:spPr>
          <a:xfrm>
            <a:off x="1659507" y="1869220"/>
            <a:ext cx="8648700" cy="4886325"/>
          </a:xfrm>
          <a:prstGeom prst="rect">
            <a:avLst/>
          </a:prstGeom>
        </p:spPr>
      </p:pic>
    </p:spTree>
    <p:extLst>
      <p:ext uri="{BB962C8B-B14F-4D97-AF65-F5344CB8AC3E}">
        <p14:creationId xmlns:p14="http://schemas.microsoft.com/office/powerpoint/2010/main" val="110644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p:txBody>
          <a:bodyPr>
            <a:normAutofit/>
          </a:bodyPr>
          <a:lstStyle/>
          <a:p>
            <a:pPr algn="ctr"/>
            <a:r>
              <a:rPr lang="en-US" sz="5400" b="1" dirty="0"/>
              <a:t>Sinusitis</a:t>
            </a:r>
          </a:p>
        </p:txBody>
      </p:sp>
      <p:sp>
        <p:nvSpPr>
          <p:cNvPr id="3" name="Content Placeholder 2">
            <a:extLst>
              <a:ext uri="{FF2B5EF4-FFF2-40B4-BE49-F238E27FC236}">
                <a16:creationId xmlns:a16="http://schemas.microsoft.com/office/drawing/2014/main" id="{E08BB9A6-58D4-4C37-BA6B-B83DA0E2CBB5}"/>
              </a:ext>
            </a:extLst>
          </p:cNvPr>
          <p:cNvSpPr>
            <a:spLocks noGrp="1"/>
          </p:cNvSpPr>
          <p:nvPr>
            <p:ph idx="1"/>
          </p:nvPr>
        </p:nvSpPr>
        <p:spPr>
          <a:xfrm>
            <a:off x="968829" y="2181776"/>
            <a:ext cx="10254342" cy="2494448"/>
          </a:xfrm>
        </p:spPr>
        <p:txBody>
          <a:bodyPr/>
          <a:lstStyle/>
          <a:p>
            <a:r>
              <a:rPr lang="en-US" b="1" dirty="0">
                <a:solidFill>
                  <a:schemeClr val="bg1"/>
                </a:solidFill>
              </a:rPr>
              <a:t>Infection involving one or more of the four paranasal sinus areas</a:t>
            </a:r>
          </a:p>
          <a:p>
            <a:r>
              <a:rPr lang="en-US" b="1" dirty="0">
                <a:solidFill>
                  <a:schemeClr val="bg1"/>
                </a:solidFill>
              </a:rPr>
              <a:t>1 in 7 people in US each year (evaluated/treated)</a:t>
            </a:r>
          </a:p>
          <a:p>
            <a:r>
              <a:rPr lang="en-US" b="1" dirty="0">
                <a:solidFill>
                  <a:schemeClr val="bg1"/>
                </a:solidFill>
              </a:rPr>
              <a:t>Presents across disciplines – ENT, Dental, Allergy, Neurology, PCP, WIC/ED, Pulmonary, Ophthalmology</a:t>
            </a:r>
          </a:p>
        </p:txBody>
      </p:sp>
    </p:spTree>
    <p:extLst>
      <p:ext uri="{BB962C8B-B14F-4D97-AF65-F5344CB8AC3E}">
        <p14:creationId xmlns:p14="http://schemas.microsoft.com/office/powerpoint/2010/main" val="156609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CE25-8B3D-4A4F-9F88-59CD0949F9D3}"/>
              </a:ext>
            </a:extLst>
          </p:cNvPr>
          <p:cNvSpPr>
            <a:spLocks noGrp="1"/>
          </p:cNvSpPr>
          <p:nvPr>
            <p:ph type="title"/>
          </p:nvPr>
        </p:nvSpPr>
        <p:spPr/>
        <p:txBody>
          <a:bodyPr/>
          <a:lstStyle/>
          <a:p>
            <a:r>
              <a:rPr lang="en-US" b="1" dirty="0"/>
              <a:t>Simple mucous retention cyst (MRC)</a:t>
            </a:r>
          </a:p>
        </p:txBody>
      </p:sp>
      <p:pic>
        <p:nvPicPr>
          <p:cNvPr id="3" name="Picture 2">
            <a:extLst>
              <a:ext uri="{FF2B5EF4-FFF2-40B4-BE49-F238E27FC236}">
                <a16:creationId xmlns:a16="http://schemas.microsoft.com/office/drawing/2014/main" id="{33077C3F-D6BB-417B-B5EB-1E2DC2C435DA}"/>
              </a:ext>
            </a:extLst>
          </p:cNvPr>
          <p:cNvPicPr>
            <a:picLocks noChangeAspect="1"/>
          </p:cNvPicPr>
          <p:nvPr/>
        </p:nvPicPr>
        <p:blipFill>
          <a:blip r:embed="rId2"/>
          <a:stretch>
            <a:fillRect/>
          </a:stretch>
        </p:blipFill>
        <p:spPr>
          <a:xfrm>
            <a:off x="2452687" y="1856275"/>
            <a:ext cx="7058025" cy="4886325"/>
          </a:xfrm>
          <a:prstGeom prst="rect">
            <a:avLst/>
          </a:prstGeom>
        </p:spPr>
      </p:pic>
    </p:spTree>
    <p:extLst>
      <p:ext uri="{BB962C8B-B14F-4D97-AF65-F5344CB8AC3E}">
        <p14:creationId xmlns:p14="http://schemas.microsoft.com/office/powerpoint/2010/main" val="410962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5657-D824-4A41-9EB8-B9194535ACBA}"/>
              </a:ext>
            </a:extLst>
          </p:cNvPr>
          <p:cNvSpPr>
            <a:spLocks noGrp="1"/>
          </p:cNvSpPr>
          <p:nvPr>
            <p:ph type="title"/>
          </p:nvPr>
        </p:nvSpPr>
        <p:spPr>
          <a:xfrm>
            <a:off x="838200" y="683194"/>
            <a:ext cx="10515600" cy="2852737"/>
          </a:xfrm>
        </p:spPr>
        <p:txBody>
          <a:bodyPr>
            <a:noAutofit/>
          </a:bodyPr>
          <a:lstStyle/>
          <a:p>
            <a:r>
              <a:rPr lang="en-US" sz="4400" b="1" dirty="0"/>
              <a:t>Endoscopic Sinus surgery </a:t>
            </a:r>
            <a:r>
              <a:rPr lang="en-US" sz="4400" dirty="0"/>
              <a:t/>
            </a:r>
            <a:br>
              <a:rPr lang="en-US" sz="4400" dirty="0"/>
            </a:br>
            <a:r>
              <a:rPr lang="en-US" sz="4400" dirty="0"/>
              <a:t/>
            </a:r>
            <a:br>
              <a:rPr lang="en-US" sz="4400" dirty="0"/>
            </a:br>
            <a:r>
              <a:rPr lang="en-US" sz="3600" b="1" dirty="0"/>
              <a:t>or…</a:t>
            </a:r>
            <a:br>
              <a:rPr lang="en-US" sz="3600" b="1" dirty="0"/>
            </a:br>
            <a:r>
              <a:rPr lang="en-US" sz="3600" b="1" dirty="0"/>
              <a:t/>
            </a:r>
            <a:br>
              <a:rPr lang="en-US" sz="3600" b="1" dirty="0"/>
            </a:br>
            <a:r>
              <a:rPr lang="en-US" sz="3600" b="1" dirty="0"/>
              <a:t>“FESS” = Functional Endoscopic Sinus Surgery</a:t>
            </a:r>
            <a:endParaRPr lang="en-US" sz="4400" b="1" dirty="0"/>
          </a:p>
        </p:txBody>
      </p:sp>
      <p:sp>
        <p:nvSpPr>
          <p:cNvPr id="3" name="Text Placeholder 2">
            <a:extLst>
              <a:ext uri="{FF2B5EF4-FFF2-40B4-BE49-F238E27FC236}">
                <a16:creationId xmlns:a16="http://schemas.microsoft.com/office/drawing/2014/main" id="{3E5A172B-34F5-4DD9-9278-3F1B00C37235}"/>
              </a:ext>
            </a:extLst>
          </p:cNvPr>
          <p:cNvSpPr>
            <a:spLocks noGrp="1"/>
          </p:cNvSpPr>
          <p:nvPr>
            <p:ph type="body" idx="1"/>
          </p:nvPr>
        </p:nvSpPr>
        <p:spPr>
          <a:xfrm>
            <a:off x="831850" y="3735239"/>
            <a:ext cx="10515600" cy="2354412"/>
          </a:xfrm>
        </p:spPr>
        <p:txBody>
          <a:bodyPr/>
          <a:lstStyle/>
          <a:p>
            <a:pPr marL="342900" indent="-342900">
              <a:buFont typeface="Arial" panose="020B0604020202020204" pitchFamily="34" charset="0"/>
              <a:buChar char="•"/>
            </a:pPr>
            <a:r>
              <a:rPr lang="en-US" b="1" dirty="0">
                <a:solidFill>
                  <a:schemeClr val="bg1"/>
                </a:solidFill>
              </a:rPr>
              <a:t>Address involved sinuses</a:t>
            </a:r>
          </a:p>
          <a:p>
            <a:pPr marL="342900" indent="-342900">
              <a:buFont typeface="Arial" panose="020B0604020202020204" pitchFamily="34" charset="0"/>
              <a:buChar char="•"/>
            </a:pPr>
            <a:r>
              <a:rPr lang="en-US" b="1" dirty="0">
                <a:solidFill>
                  <a:schemeClr val="bg1"/>
                </a:solidFill>
              </a:rPr>
              <a:t>Septoplasty</a:t>
            </a:r>
          </a:p>
          <a:p>
            <a:pPr marL="342900" indent="-342900">
              <a:buFont typeface="Arial" panose="020B0604020202020204" pitchFamily="34" charset="0"/>
              <a:buChar char="•"/>
            </a:pPr>
            <a:r>
              <a:rPr lang="en-US" b="1" dirty="0">
                <a:solidFill>
                  <a:schemeClr val="bg1"/>
                </a:solidFill>
              </a:rPr>
              <a:t>Turbinate reductions</a:t>
            </a:r>
          </a:p>
        </p:txBody>
      </p:sp>
    </p:spTree>
    <p:extLst>
      <p:ext uri="{BB962C8B-B14F-4D97-AF65-F5344CB8AC3E}">
        <p14:creationId xmlns:p14="http://schemas.microsoft.com/office/powerpoint/2010/main" val="2181983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833D-039E-46B1-8C90-A2868594BD07}"/>
              </a:ext>
            </a:extLst>
          </p:cNvPr>
          <p:cNvSpPr>
            <a:spLocks noGrp="1"/>
          </p:cNvSpPr>
          <p:nvPr>
            <p:ph type="title"/>
          </p:nvPr>
        </p:nvSpPr>
        <p:spPr>
          <a:xfrm>
            <a:off x="838200" y="365125"/>
            <a:ext cx="10301654" cy="136037"/>
          </a:xfrm>
        </p:spPr>
        <p:txBody>
          <a:bodyPr>
            <a:normAutofit fontScale="90000"/>
          </a:bodyPr>
          <a:lstStyle/>
          <a:p>
            <a:r>
              <a:rPr lang="en-US" dirty="0"/>
              <a:t> </a:t>
            </a:r>
          </a:p>
        </p:txBody>
      </p:sp>
      <p:pic>
        <p:nvPicPr>
          <p:cNvPr id="3" name="Picture 2">
            <a:extLst>
              <a:ext uri="{FF2B5EF4-FFF2-40B4-BE49-F238E27FC236}">
                <a16:creationId xmlns:a16="http://schemas.microsoft.com/office/drawing/2014/main" id="{A6C0AFD1-F6A0-4750-B09A-18C8C7E5C049}"/>
              </a:ext>
            </a:extLst>
          </p:cNvPr>
          <p:cNvPicPr>
            <a:picLocks noChangeAspect="1"/>
          </p:cNvPicPr>
          <p:nvPr/>
        </p:nvPicPr>
        <p:blipFill>
          <a:blip r:embed="rId2"/>
          <a:stretch>
            <a:fillRect/>
          </a:stretch>
        </p:blipFill>
        <p:spPr>
          <a:xfrm>
            <a:off x="345096" y="2031568"/>
            <a:ext cx="5750904" cy="4461307"/>
          </a:xfrm>
          <a:prstGeom prst="rect">
            <a:avLst/>
          </a:prstGeom>
        </p:spPr>
      </p:pic>
      <p:pic>
        <p:nvPicPr>
          <p:cNvPr id="4" name="Picture 3">
            <a:extLst>
              <a:ext uri="{FF2B5EF4-FFF2-40B4-BE49-F238E27FC236}">
                <a16:creationId xmlns:a16="http://schemas.microsoft.com/office/drawing/2014/main" id="{DABBB317-D199-428F-87FD-7C10F894DB65}"/>
              </a:ext>
            </a:extLst>
          </p:cNvPr>
          <p:cNvPicPr>
            <a:picLocks noChangeAspect="1"/>
          </p:cNvPicPr>
          <p:nvPr/>
        </p:nvPicPr>
        <p:blipFill>
          <a:blip r:embed="rId3"/>
          <a:stretch>
            <a:fillRect/>
          </a:stretch>
        </p:blipFill>
        <p:spPr>
          <a:xfrm>
            <a:off x="6391684" y="2031567"/>
            <a:ext cx="5254233" cy="4461307"/>
          </a:xfrm>
          <a:prstGeom prst="rect">
            <a:avLst/>
          </a:prstGeom>
        </p:spPr>
      </p:pic>
      <p:sp>
        <p:nvSpPr>
          <p:cNvPr id="7" name="TextBox 6">
            <a:extLst>
              <a:ext uri="{FF2B5EF4-FFF2-40B4-BE49-F238E27FC236}">
                <a16:creationId xmlns:a16="http://schemas.microsoft.com/office/drawing/2014/main" id="{A776CC6E-E3ED-48E2-8814-DF05F539F62C}"/>
              </a:ext>
            </a:extLst>
          </p:cNvPr>
          <p:cNvSpPr txBox="1"/>
          <p:nvPr/>
        </p:nvSpPr>
        <p:spPr>
          <a:xfrm>
            <a:off x="4519243" y="261528"/>
            <a:ext cx="3077307" cy="1200329"/>
          </a:xfrm>
          <a:prstGeom prst="rect">
            <a:avLst/>
          </a:prstGeom>
          <a:noFill/>
        </p:spPr>
        <p:txBody>
          <a:bodyPr wrap="square" rtlCol="0">
            <a:spAutoFit/>
          </a:bodyPr>
          <a:lstStyle/>
          <a:p>
            <a:pPr algn="ctr"/>
            <a:r>
              <a:rPr lang="en-US" sz="3600" b="1" dirty="0"/>
              <a:t>Sinus Surgery</a:t>
            </a:r>
          </a:p>
          <a:p>
            <a:pPr algn="ctr"/>
            <a:r>
              <a:rPr lang="en-US" sz="3600" b="1" dirty="0"/>
              <a:t>(frontals)</a:t>
            </a:r>
          </a:p>
        </p:txBody>
      </p:sp>
      <p:sp>
        <p:nvSpPr>
          <p:cNvPr id="8" name="TextBox 7">
            <a:extLst>
              <a:ext uri="{FF2B5EF4-FFF2-40B4-BE49-F238E27FC236}">
                <a16:creationId xmlns:a16="http://schemas.microsoft.com/office/drawing/2014/main" id="{C381E143-E778-496B-8D35-410EE11DB2D3}"/>
              </a:ext>
            </a:extLst>
          </p:cNvPr>
          <p:cNvSpPr txBox="1"/>
          <p:nvPr/>
        </p:nvSpPr>
        <p:spPr>
          <a:xfrm>
            <a:off x="1650018" y="1305733"/>
            <a:ext cx="2831124" cy="646331"/>
          </a:xfrm>
          <a:prstGeom prst="rect">
            <a:avLst/>
          </a:prstGeom>
          <a:noFill/>
        </p:spPr>
        <p:txBody>
          <a:bodyPr wrap="square" rtlCol="0">
            <a:spAutoFit/>
          </a:bodyPr>
          <a:lstStyle/>
          <a:p>
            <a:pPr algn="ctr"/>
            <a:r>
              <a:rPr lang="en-US" sz="3600" b="1" dirty="0">
                <a:solidFill>
                  <a:schemeClr val="bg1"/>
                </a:solidFill>
              </a:rPr>
              <a:t>Before</a:t>
            </a:r>
          </a:p>
        </p:txBody>
      </p:sp>
      <p:sp>
        <p:nvSpPr>
          <p:cNvPr id="9" name="TextBox 8">
            <a:extLst>
              <a:ext uri="{FF2B5EF4-FFF2-40B4-BE49-F238E27FC236}">
                <a16:creationId xmlns:a16="http://schemas.microsoft.com/office/drawing/2014/main" id="{7EB765EE-9C7C-498A-9885-DB403842DB69}"/>
              </a:ext>
            </a:extLst>
          </p:cNvPr>
          <p:cNvSpPr txBox="1"/>
          <p:nvPr/>
        </p:nvSpPr>
        <p:spPr>
          <a:xfrm>
            <a:off x="7634651" y="1305734"/>
            <a:ext cx="2831124" cy="646331"/>
          </a:xfrm>
          <a:prstGeom prst="rect">
            <a:avLst/>
          </a:prstGeom>
          <a:noFill/>
        </p:spPr>
        <p:txBody>
          <a:bodyPr wrap="square" rtlCol="0">
            <a:spAutoFit/>
          </a:bodyPr>
          <a:lstStyle/>
          <a:p>
            <a:pPr algn="ctr"/>
            <a:r>
              <a:rPr lang="en-US" sz="3600" b="1" dirty="0">
                <a:solidFill>
                  <a:schemeClr val="bg1"/>
                </a:solidFill>
              </a:rPr>
              <a:t>After</a:t>
            </a:r>
          </a:p>
        </p:txBody>
      </p:sp>
    </p:spTree>
    <p:extLst>
      <p:ext uri="{BB962C8B-B14F-4D97-AF65-F5344CB8AC3E}">
        <p14:creationId xmlns:p14="http://schemas.microsoft.com/office/powerpoint/2010/main" val="151242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254E2B-D033-4CD3-8C15-17ECB4B4EB46}"/>
              </a:ext>
            </a:extLst>
          </p:cNvPr>
          <p:cNvPicPr>
            <a:picLocks noChangeAspect="1"/>
          </p:cNvPicPr>
          <p:nvPr/>
        </p:nvPicPr>
        <p:blipFill>
          <a:blip r:embed="rId2"/>
          <a:stretch>
            <a:fillRect/>
          </a:stretch>
        </p:blipFill>
        <p:spPr>
          <a:xfrm>
            <a:off x="896818" y="1776156"/>
            <a:ext cx="4651128" cy="4932739"/>
          </a:xfrm>
          <a:prstGeom prst="rect">
            <a:avLst/>
          </a:prstGeom>
        </p:spPr>
      </p:pic>
      <p:pic>
        <p:nvPicPr>
          <p:cNvPr id="3" name="Picture 2">
            <a:extLst>
              <a:ext uri="{FF2B5EF4-FFF2-40B4-BE49-F238E27FC236}">
                <a16:creationId xmlns:a16="http://schemas.microsoft.com/office/drawing/2014/main" id="{B5439449-AD9E-40F2-9237-98807632EF99}"/>
              </a:ext>
            </a:extLst>
          </p:cNvPr>
          <p:cNvPicPr>
            <a:picLocks noChangeAspect="1"/>
          </p:cNvPicPr>
          <p:nvPr/>
        </p:nvPicPr>
        <p:blipFill>
          <a:blip r:embed="rId3"/>
          <a:stretch>
            <a:fillRect/>
          </a:stretch>
        </p:blipFill>
        <p:spPr>
          <a:xfrm>
            <a:off x="6717323" y="1777069"/>
            <a:ext cx="4485906" cy="4940618"/>
          </a:xfrm>
          <a:prstGeom prst="rect">
            <a:avLst/>
          </a:prstGeom>
        </p:spPr>
      </p:pic>
      <p:sp>
        <p:nvSpPr>
          <p:cNvPr id="4" name="TextBox 3">
            <a:extLst>
              <a:ext uri="{FF2B5EF4-FFF2-40B4-BE49-F238E27FC236}">
                <a16:creationId xmlns:a16="http://schemas.microsoft.com/office/drawing/2014/main" id="{0DCEBC8D-9B5B-4EE2-81ED-E8114256E525}"/>
              </a:ext>
            </a:extLst>
          </p:cNvPr>
          <p:cNvSpPr txBox="1"/>
          <p:nvPr/>
        </p:nvSpPr>
        <p:spPr>
          <a:xfrm>
            <a:off x="2910255" y="-11026"/>
            <a:ext cx="6495314" cy="1200329"/>
          </a:xfrm>
          <a:prstGeom prst="rect">
            <a:avLst/>
          </a:prstGeom>
          <a:noFill/>
        </p:spPr>
        <p:txBody>
          <a:bodyPr wrap="square" rtlCol="0">
            <a:spAutoFit/>
          </a:bodyPr>
          <a:lstStyle/>
          <a:p>
            <a:pPr algn="ctr"/>
            <a:r>
              <a:rPr lang="en-US" sz="3600" b="1" dirty="0"/>
              <a:t>Sinus Surgery</a:t>
            </a:r>
          </a:p>
          <a:p>
            <a:pPr algn="ctr"/>
            <a:r>
              <a:rPr lang="en-US" sz="3600" b="1" dirty="0"/>
              <a:t>(maxillary/anterior ethmoid)</a:t>
            </a:r>
          </a:p>
        </p:txBody>
      </p:sp>
      <p:sp>
        <p:nvSpPr>
          <p:cNvPr id="5" name="TextBox 4">
            <a:extLst>
              <a:ext uri="{FF2B5EF4-FFF2-40B4-BE49-F238E27FC236}">
                <a16:creationId xmlns:a16="http://schemas.microsoft.com/office/drawing/2014/main" id="{0D9FE15F-ADBB-4740-8BA8-136BDE9148BC}"/>
              </a:ext>
            </a:extLst>
          </p:cNvPr>
          <p:cNvSpPr txBox="1"/>
          <p:nvPr/>
        </p:nvSpPr>
        <p:spPr>
          <a:xfrm>
            <a:off x="1370869" y="1089777"/>
            <a:ext cx="2831124" cy="646331"/>
          </a:xfrm>
          <a:prstGeom prst="rect">
            <a:avLst/>
          </a:prstGeom>
          <a:noFill/>
        </p:spPr>
        <p:txBody>
          <a:bodyPr wrap="square" rtlCol="0">
            <a:spAutoFit/>
          </a:bodyPr>
          <a:lstStyle/>
          <a:p>
            <a:pPr algn="ctr"/>
            <a:r>
              <a:rPr lang="en-US" sz="3600" b="1" dirty="0">
                <a:solidFill>
                  <a:schemeClr val="bg1"/>
                </a:solidFill>
              </a:rPr>
              <a:t>Before</a:t>
            </a:r>
          </a:p>
        </p:txBody>
      </p:sp>
      <p:sp>
        <p:nvSpPr>
          <p:cNvPr id="6" name="TextBox 5">
            <a:extLst>
              <a:ext uri="{FF2B5EF4-FFF2-40B4-BE49-F238E27FC236}">
                <a16:creationId xmlns:a16="http://schemas.microsoft.com/office/drawing/2014/main" id="{B8885704-B8A7-4FB3-98AC-A42B641FA873}"/>
              </a:ext>
            </a:extLst>
          </p:cNvPr>
          <p:cNvSpPr txBox="1"/>
          <p:nvPr/>
        </p:nvSpPr>
        <p:spPr>
          <a:xfrm>
            <a:off x="7544714" y="1089777"/>
            <a:ext cx="2831124" cy="646331"/>
          </a:xfrm>
          <a:prstGeom prst="rect">
            <a:avLst/>
          </a:prstGeom>
          <a:noFill/>
        </p:spPr>
        <p:txBody>
          <a:bodyPr wrap="square" rtlCol="0">
            <a:spAutoFit/>
          </a:bodyPr>
          <a:lstStyle/>
          <a:p>
            <a:pPr algn="ctr"/>
            <a:r>
              <a:rPr lang="en-US" sz="3600" b="1" dirty="0">
                <a:solidFill>
                  <a:schemeClr val="bg1"/>
                </a:solidFill>
              </a:rPr>
              <a:t>After</a:t>
            </a:r>
          </a:p>
        </p:txBody>
      </p:sp>
    </p:spTree>
    <p:extLst>
      <p:ext uri="{BB962C8B-B14F-4D97-AF65-F5344CB8AC3E}">
        <p14:creationId xmlns:p14="http://schemas.microsoft.com/office/powerpoint/2010/main" val="1376507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833D-039E-46B1-8C90-A2868594BD07}"/>
              </a:ext>
            </a:extLst>
          </p:cNvPr>
          <p:cNvSpPr>
            <a:spLocks noGrp="1"/>
          </p:cNvSpPr>
          <p:nvPr>
            <p:ph type="title"/>
          </p:nvPr>
        </p:nvSpPr>
        <p:spPr>
          <a:xfrm>
            <a:off x="838200" y="919042"/>
            <a:ext cx="10515600" cy="188790"/>
          </a:xfrm>
        </p:spPr>
        <p:txBody>
          <a:bodyPr>
            <a:normAutofit fontScale="90000"/>
          </a:bodyPr>
          <a:lstStyle/>
          <a:p>
            <a:r>
              <a:rPr lang="en-US" dirty="0"/>
              <a:t> </a:t>
            </a:r>
          </a:p>
        </p:txBody>
      </p:sp>
      <p:pic>
        <p:nvPicPr>
          <p:cNvPr id="5" name="Picture 4">
            <a:extLst>
              <a:ext uri="{FF2B5EF4-FFF2-40B4-BE49-F238E27FC236}">
                <a16:creationId xmlns:a16="http://schemas.microsoft.com/office/drawing/2014/main" id="{FFEB1138-E400-45DE-8B35-E9A679C51371}"/>
              </a:ext>
            </a:extLst>
          </p:cNvPr>
          <p:cNvPicPr>
            <a:picLocks noChangeAspect="1"/>
          </p:cNvPicPr>
          <p:nvPr/>
        </p:nvPicPr>
        <p:blipFill>
          <a:blip r:embed="rId2"/>
          <a:stretch>
            <a:fillRect/>
          </a:stretch>
        </p:blipFill>
        <p:spPr>
          <a:xfrm>
            <a:off x="302870" y="2088411"/>
            <a:ext cx="5887617" cy="4567365"/>
          </a:xfrm>
          <a:prstGeom prst="rect">
            <a:avLst/>
          </a:prstGeom>
        </p:spPr>
      </p:pic>
      <p:pic>
        <p:nvPicPr>
          <p:cNvPr id="6" name="Picture 5">
            <a:extLst>
              <a:ext uri="{FF2B5EF4-FFF2-40B4-BE49-F238E27FC236}">
                <a16:creationId xmlns:a16="http://schemas.microsoft.com/office/drawing/2014/main" id="{3FC70CE8-0813-47B4-AE43-9E5675CE0600}"/>
              </a:ext>
            </a:extLst>
          </p:cNvPr>
          <p:cNvPicPr>
            <a:picLocks noChangeAspect="1"/>
          </p:cNvPicPr>
          <p:nvPr/>
        </p:nvPicPr>
        <p:blipFill>
          <a:blip r:embed="rId3"/>
          <a:stretch>
            <a:fillRect/>
          </a:stretch>
        </p:blipFill>
        <p:spPr>
          <a:xfrm>
            <a:off x="6400800" y="2088411"/>
            <a:ext cx="5379142" cy="4567364"/>
          </a:xfrm>
          <a:prstGeom prst="rect">
            <a:avLst/>
          </a:prstGeom>
        </p:spPr>
      </p:pic>
      <p:sp>
        <p:nvSpPr>
          <p:cNvPr id="7" name="TextBox 6">
            <a:extLst>
              <a:ext uri="{FF2B5EF4-FFF2-40B4-BE49-F238E27FC236}">
                <a16:creationId xmlns:a16="http://schemas.microsoft.com/office/drawing/2014/main" id="{C8988105-B6E6-455B-885C-03FBA9136B8C}"/>
              </a:ext>
            </a:extLst>
          </p:cNvPr>
          <p:cNvSpPr txBox="1"/>
          <p:nvPr/>
        </p:nvSpPr>
        <p:spPr>
          <a:xfrm>
            <a:off x="3341081" y="85686"/>
            <a:ext cx="5610194" cy="1200329"/>
          </a:xfrm>
          <a:prstGeom prst="rect">
            <a:avLst/>
          </a:prstGeom>
          <a:noFill/>
        </p:spPr>
        <p:txBody>
          <a:bodyPr wrap="square" rtlCol="0">
            <a:spAutoFit/>
          </a:bodyPr>
          <a:lstStyle/>
          <a:p>
            <a:pPr algn="ctr"/>
            <a:r>
              <a:rPr lang="en-US" sz="3600" b="1" dirty="0"/>
              <a:t>Sinus Surgery</a:t>
            </a:r>
          </a:p>
          <a:p>
            <a:pPr algn="ctr"/>
            <a:r>
              <a:rPr lang="en-US" sz="3600" b="1" dirty="0"/>
              <a:t>(posterior ethmoid)</a:t>
            </a:r>
          </a:p>
        </p:txBody>
      </p:sp>
      <p:sp>
        <p:nvSpPr>
          <p:cNvPr id="8" name="TextBox 7">
            <a:extLst>
              <a:ext uri="{FF2B5EF4-FFF2-40B4-BE49-F238E27FC236}">
                <a16:creationId xmlns:a16="http://schemas.microsoft.com/office/drawing/2014/main" id="{42E797C0-9A3F-499B-B2F6-06F1A2F3339C}"/>
              </a:ext>
            </a:extLst>
          </p:cNvPr>
          <p:cNvSpPr txBox="1"/>
          <p:nvPr/>
        </p:nvSpPr>
        <p:spPr>
          <a:xfrm>
            <a:off x="1664675" y="1242107"/>
            <a:ext cx="2831124" cy="646331"/>
          </a:xfrm>
          <a:prstGeom prst="rect">
            <a:avLst/>
          </a:prstGeom>
          <a:noFill/>
        </p:spPr>
        <p:txBody>
          <a:bodyPr wrap="square" rtlCol="0">
            <a:spAutoFit/>
          </a:bodyPr>
          <a:lstStyle/>
          <a:p>
            <a:pPr algn="ctr"/>
            <a:r>
              <a:rPr lang="en-US" sz="3600" b="1" dirty="0">
                <a:solidFill>
                  <a:schemeClr val="bg1"/>
                </a:solidFill>
              </a:rPr>
              <a:t>Before</a:t>
            </a:r>
          </a:p>
        </p:txBody>
      </p:sp>
      <p:sp>
        <p:nvSpPr>
          <p:cNvPr id="9" name="TextBox 8">
            <a:extLst>
              <a:ext uri="{FF2B5EF4-FFF2-40B4-BE49-F238E27FC236}">
                <a16:creationId xmlns:a16="http://schemas.microsoft.com/office/drawing/2014/main" id="{A814D951-D529-4D4F-88BC-50E4AF87010A}"/>
              </a:ext>
            </a:extLst>
          </p:cNvPr>
          <p:cNvSpPr txBox="1"/>
          <p:nvPr/>
        </p:nvSpPr>
        <p:spPr>
          <a:xfrm>
            <a:off x="7344506" y="1305734"/>
            <a:ext cx="2831124" cy="646331"/>
          </a:xfrm>
          <a:prstGeom prst="rect">
            <a:avLst/>
          </a:prstGeom>
          <a:noFill/>
        </p:spPr>
        <p:txBody>
          <a:bodyPr wrap="square" rtlCol="0">
            <a:spAutoFit/>
          </a:bodyPr>
          <a:lstStyle/>
          <a:p>
            <a:pPr algn="ctr"/>
            <a:r>
              <a:rPr lang="en-US" sz="3600" b="1" dirty="0">
                <a:solidFill>
                  <a:schemeClr val="bg1"/>
                </a:solidFill>
              </a:rPr>
              <a:t>After</a:t>
            </a:r>
          </a:p>
        </p:txBody>
      </p:sp>
    </p:spTree>
    <p:extLst>
      <p:ext uri="{BB962C8B-B14F-4D97-AF65-F5344CB8AC3E}">
        <p14:creationId xmlns:p14="http://schemas.microsoft.com/office/powerpoint/2010/main" val="282598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833D-039E-46B1-8C90-A2868594BD07}"/>
              </a:ext>
            </a:extLst>
          </p:cNvPr>
          <p:cNvSpPr>
            <a:spLocks noGrp="1"/>
          </p:cNvSpPr>
          <p:nvPr>
            <p:ph type="title"/>
          </p:nvPr>
        </p:nvSpPr>
        <p:spPr>
          <a:xfrm>
            <a:off x="838200" y="919042"/>
            <a:ext cx="10515600" cy="188790"/>
          </a:xfrm>
        </p:spPr>
        <p:txBody>
          <a:bodyPr>
            <a:normAutofit fontScale="90000"/>
          </a:bodyPr>
          <a:lstStyle/>
          <a:p>
            <a:r>
              <a:rPr lang="en-US" dirty="0"/>
              <a:t> </a:t>
            </a:r>
          </a:p>
        </p:txBody>
      </p:sp>
      <p:sp>
        <p:nvSpPr>
          <p:cNvPr id="7" name="TextBox 6">
            <a:extLst>
              <a:ext uri="{FF2B5EF4-FFF2-40B4-BE49-F238E27FC236}">
                <a16:creationId xmlns:a16="http://schemas.microsoft.com/office/drawing/2014/main" id="{C8988105-B6E6-455B-885C-03FBA9136B8C}"/>
              </a:ext>
            </a:extLst>
          </p:cNvPr>
          <p:cNvSpPr txBox="1"/>
          <p:nvPr/>
        </p:nvSpPr>
        <p:spPr>
          <a:xfrm>
            <a:off x="4399082" y="177689"/>
            <a:ext cx="3077307" cy="1200329"/>
          </a:xfrm>
          <a:prstGeom prst="rect">
            <a:avLst/>
          </a:prstGeom>
          <a:noFill/>
        </p:spPr>
        <p:txBody>
          <a:bodyPr wrap="square" rtlCol="0">
            <a:spAutoFit/>
          </a:bodyPr>
          <a:lstStyle/>
          <a:p>
            <a:pPr algn="ctr"/>
            <a:r>
              <a:rPr lang="en-US" sz="3600" b="1" dirty="0"/>
              <a:t>Sinus Surgery</a:t>
            </a:r>
          </a:p>
          <a:p>
            <a:pPr algn="ctr"/>
            <a:r>
              <a:rPr lang="en-US" sz="3600" b="1" dirty="0"/>
              <a:t>(sphenoid)</a:t>
            </a:r>
          </a:p>
        </p:txBody>
      </p:sp>
      <p:sp>
        <p:nvSpPr>
          <p:cNvPr id="8" name="TextBox 7">
            <a:extLst>
              <a:ext uri="{FF2B5EF4-FFF2-40B4-BE49-F238E27FC236}">
                <a16:creationId xmlns:a16="http://schemas.microsoft.com/office/drawing/2014/main" id="{42E797C0-9A3F-499B-B2F6-06F1A2F3339C}"/>
              </a:ext>
            </a:extLst>
          </p:cNvPr>
          <p:cNvSpPr txBox="1"/>
          <p:nvPr/>
        </p:nvSpPr>
        <p:spPr>
          <a:xfrm>
            <a:off x="1374530" y="1154187"/>
            <a:ext cx="2831124" cy="646331"/>
          </a:xfrm>
          <a:prstGeom prst="rect">
            <a:avLst/>
          </a:prstGeom>
          <a:noFill/>
        </p:spPr>
        <p:txBody>
          <a:bodyPr wrap="square" rtlCol="0">
            <a:spAutoFit/>
          </a:bodyPr>
          <a:lstStyle/>
          <a:p>
            <a:pPr algn="ctr"/>
            <a:r>
              <a:rPr lang="en-US" sz="3600" b="1" dirty="0">
                <a:solidFill>
                  <a:schemeClr val="bg1"/>
                </a:solidFill>
              </a:rPr>
              <a:t>Before</a:t>
            </a:r>
          </a:p>
        </p:txBody>
      </p:sp>
      <p:sp>
        <p:nvSpPr>
          <p:cNvPr id="9" name="TextBox 8">
            <a:extLst>
              <a:ext uri="{FF2B5EF4-FFF2-40B4-BE49-F238E27FC236}">
                <a16:creationId xmlns:a16="http://schemas.microsoft.com/office/drawing/2014/main" id="{A814D951-D529-4D4F-88BC-50E4AF87010A}"/>
              </a:ext>
            </a:extLst>
          </p:cNvPr>
          <p:cNvSpPr txBox="1"/>
          <p:nvPr/>
        </p:nvSpPr>
        <p:spPr>
          <a:xfrm>
            <a:off x="7485183" y="1217814"/>
            <a:ext cx="2831124" cy="646331"/>
          </a:xfrm>
          <a:prstGeom prst="rect">
            <a:avLst/>
          </a:prstGeom>
          <a:noFill/>
        </p:spPr>
        <p:txBody>
          <a:bodyPr wrap="square" rtlCol="0">
            <a:spAutoFit/>
          </a:bodyPr>
          <a:lstStyle/>
          <a:p>
            <a:pPr algn="ctr"/>
            <a:r>
              <a:rPr lang="en-US" sz="3600" b="1" dirty="0">
                <a:solidFill>
                  <a:schemeClr val="bg1"/>
                </a:solidFill>
              </a:rPr>
              <a:t>After</a:t>
            </a:r>
          </a:p>
        </p:txBody>
      </p:sp>
      <p:pic>
        <p:nvPicPr>
          <p:cNvPr id="3" name="Picture 2">
            <a:extLst>
              <a:ext uri="{FF2B5EF4-FFF2-40B4-BE49-F238E27FC236}">
                <a16:creationId xmlns:a16="http://schemas.microsoft.com/office/drawing/2014/main" id="{14522FE6-81E9-4589-8E78-84D7F1DB9C53}"/>
              </a:ext>
            </a:extLst>
          </p:cNvPr>
          <p:cNvPicPr>
            <a:picLocks noChangeAspect="1"/>
          </p:cNvPicPr>
          <p:nvPr/>
        </p:nvPicPr>
        <p:blipFill>
          <a:blip r:embed="rId2"/>
          <a:stretch>
            <a:fillRect/>
          </a:stretch>
        </p:blipFill>
        <p:spPr>
          <a:xfrm>
            <a:off x="222738" y="1882652"/>
            <a:ext cx="5029200" cy="4886325"/>
          </a:xfrm>
          <a:prstGeom prst="rect">
            <a:avLst/>
          </a:prstGeom>
        </p:spPr>
      </p:pic>
      <p:pic>
        <p:nvPicPr>
          <p:cNvPr id="4" name="Picture 3">
            <a:extLst>
              <a:ext uri="{FF2B5EF4-FFF2-40B4-BE49-F238E27FC236}">
                <a16:creationId xmlns:a16="http://schemas.microsoft.com/office/drawing/2014/main" id="{A5DBF424-7200-4AC4-9316-21070FEC4B78}"/>
              </a:ext>
            </a:extLst>
          </p:cNvPr>
          <p:cNvPicPr>
            <a:picLocks noChangeAspect="1"/>
          </p:cNvPicPr>
          <p:nvPr/>
        </p:nvPicPr>
        <p:blipFill>
          <a:blip r:embed="rId3"/>
          <a:stretch>
            <a:fillRect/>
          </a:stretch>
        </p:blipFill>
        <p:spPr>
          <a:xfrm>
            <a:off x="5937736" y="1882652"/>
            <a:ext cx="5705475" cy="4876800"/>
          </a:xfrm>
          <a:prstGeom prst="rect">
            <a:avLst/>
          </a:prstGeom>
        </p:spPr>
      </p:pic>
    </p:spTree>
    <p:extLst>
      <p:ext uri="{BB962C8B-B14F-4D97-AF65-F5344CB8AC3E}">
        <p14:creationId xmlns:p14="http://schemas.microsoft.com/office/powerpoint/2010/main" val="239786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676E-3DF6-403B-BB22-5CE1D3D8E4DB}"/>
              </a:ext>
            </a:extLst>
          </p:cNvPr>
          <p:cNvSpPr>
            <a:spLocks noGrp="1"/>
          </p:cNvSpPr>
          <p:nvPr>
            <p:ph type="title"/>
          </p:nvPr>
        </p:nvSpPr>
        <p:spPr/>
        <p:txBody>
          <a:bodyPr>
            <a:normAutofit/>
          </a:bodyPr>
          <a:lstStyle/>
          <a:p>
            <a:pPr algn="ctr"/>
            <a:r>
              <a:rPr lang="en-US" sz="6600" b="1" dirty="0"/>
              <a:t>FESS</a:t>
            </a:r>
          </a:p>
        </p:txBody>
      </p:sp>
      <p:sp>
        <p:nvSpPr>
          <p:cNvPr id="3" name="Content Placeholder 2">
            <a:extLst>
              <a:ext uri="{FF2B5EF4-FFF2-40B4-BE49-F238E27FC236}">
                <a16:creationId xmlns:a16="http://schemas.microsoft.com/office/drawing/2014/main" id="{F24E2C34-3D68-4023-B3C0-CAABFC4BE325}"/>
              </a:ext>
            </a:extLst>
          </p:cNvPr>
          <p:cNvSpPr>
            <a:spLocks noGrp="1"/>
          </p:cNvSpPr>
          <p:nvPr>
            <p:ph idx="1"/>
          </p:nvPr>
        </p:nvSpPr>
        <p:spPr>
          <a:xfrm>
            <a:off x="425302" y="1825625"/>
            <a:ext cx="11196084" cy="4351338"/>
          </a:xfrm>
        </p:spPr>
        <p:txBody>
          <a:bodyPr/>
          <a:lstStyle/>
          <a:p>
            <a:r>
              <a:rPr lang="en-US" dirty="0">
                <a:solidFill>
                  <a:schemeClr val="bg1"/>
                </a:solidFill>
              </a:rPr>
              <a:t>1-2 hour surgery</a:t>
            </a:r>
          </a:p>
          <a:p>
            <a:r>
              <a:rPr lang="en-US" dirty="0">
                <a:solidFill>
                  <a:schemeClr val="bg1"/>
                </a:solidFill>
              </a:rPr>
              <a:t>Done through the nose (</a:t>
            </a:r>
            <a:r>
              <a:rPr lang="en-US" dirty="0" err="1">
                <a:solidFill>
                  <a:schemeClr val="bg1"/>
                </a:solidFill>
              </a:rPr>
              <a:t>ie</a:t>
            </a:r>
            <a:r>
              <a:rPr lang="en-US" dirty="0">
                <a:solidFill>
                  <a:schemeClr val="bg1"/>
                </a:solidFill>
              </a:rPr>
              <a:t> no external incisions)</a:t>
            </a:r>
          </a:p>
          <a:p>
            <a:r>
              <a:rPr lang="en-US" dirty="0">
                <a:solidFill>
                  <a:schemeClr val="bg1"/>
                </a:solidFill>
              </a:rPr>
              <a:t>Home same day</a:t>
            </a:r>
          </a:p>
          <a:p>
            <a:r>
              <a:rPr lang="en-US" dirty="0">
                <a:solidFill>
                  <a:schemeClr val="bg1"/>
                </a:solidFill>
              </a:rPr>
              <a:t>No packing or bruising (almost never)</a:t>
            </a:r>
          </a:p>
          <a:p>
            <a:r>
              <a:rPr lang="en-US" dirty="0">
                <a:solidFill>
                  <a:schemeClr val="bg1"/>
                </a:solidFill>
              </a:rPr>
              <a:t>Plastic splints to keep shape inside, removed 1-2 weeks following surgery</a:t>
            </a:r>
          </a:p>
          <a:p>
            <a:r>
              <a:rPr lang="en-US" dirty="0">
                <a:solidFill>
                  <a:schemeClr val="bg1"/>
                </a:solidFill>
              </a:rPr>
              <a:t>Stuffy nose and hard to sleep are biggest complaints</a:t>
            </a:r>
          </a:p>
          <a:p>
            <a:r>
              <a:rPr lang="en-US" dirty="0">
                <a:solidFill>
                  <a:schemeClr val="bg1"/>
                </a:solidFill>
              </a:rPr>
              <a:t>Nose hurts if you bump it</a:t>
            </a:r>
          </a:p>
          <a:p>
            <a:r>
              <a:rPr lang="en-US" dirty="0">
                <a:solidFill>
                  <a:schemeClr val="bg1"/>
                </a:solidFill>
              </a:rPr>
              <a:t>Usually about a week off work, two weeks off strenuous activity</a:t>
            </a:r>
          </a:p>
        </p:txBody>
      </p:sp>
    </p:spTree>
    <p:extLst>
      <p:ext uri="{BB962C8B-B14F-4D97-AF65-F5344CB8AC3E}">
        <p14:creationId xmlns:p14="http://schemas.microsoft.com/office/powerpoint/2010/main" val="417868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676E-3DF6-403B-BB22-5CE1D3D8E4DB}"/>
              </a:ext>
            </a:extLst>
          </p:cNvPr>
          <p:cNvSpPr>
            <a:spLocks noGrp="1"/>
          </p:cNvSpPr>
          <p:nvPr>
            <p:ph type="title"/>
          </p:nvPr>
        </p:nvSpPr>
        <p:spPr/>
        <p:txBody>
          <a:bodyPr>
            <a:normAutofit/>
          </a:bodyPr>
          <a:lstStyle/>
          <a:p>
            <a:pPr algn="ctr"/>
            <a:r>
              <a:rPr lang="en-US" sz="6600" b="1" dirty="0"/>
              <a:t>FESS</a:t>
            </a:r>
          </a:p>
        </p:txBody>
      </p:sp>
      <p:sp>
        <p:nvSpPr>
          <p:cNvPr id="3" name="Content Placeholder 2">
            <a:extLst>
              <a:ext uri="{FF2B5EF4-FFF2-40B4-BE49-F238E27FC236}">
                <a16:creationId xmlns:a16="http://schemas.microsoft.com/office/drawing/2014/main" id="{F24E2C34-3D68-4023-B3C0-CAABFC4BE325}"/>
              </a:ext>
            </a:extLst>
          </p:cNvPr>
          <p:cNvSpPr>
            <a:spLocks noGrp="1"/>
          </p:cNvSpPr>
          <p:nvPr>
            <p:ph idx="1"/>
          </p:nvPr>
        </p:nvSpPr>
        <p:spPr>
          <a:xfrm>
            <a:off x="370367" y="2215079"/>
            <a:ext cx="11451265" cy="1715017"/>
          </a:xfrm>
        </p:spPr>
        <p:txBody>
          <a:bodyPr/>
          <a:lstStyle/>
          <a:p>
            <a:r>
              <a:rPr lang="en-US" dirty="0">
                <a:solidFill>
                  <a:schemeClr val="bg1"/>
                </a:solidFill>
              </a:rPr>
              <a:t>80% “cure” rate – cannot surgically remove allergies or migraine headaches</a:t>
            </a:r>
          </a:p>
          <a:p>
            <a:r>
              <a:rPr lang="en-US" dirty="0">
                <a:solidFill>
                  <a:schemeClr val="bg1"/>
                </a:solidFill>
              </a:rPr>
              <a:t>Allows ventilation which helps sinuses to be much more resilient to infection</a:t>
            </a:r>
          </a:p>
          <a:p>
            <a:r>
              <a:rPr lang="en-US" dirty="0">
                <a:solidFill>
                  <a:srgbClr val="FFFF00"/>
                </a:solidFill>
              </a:rPr>
              <a:t>Equally important impact is open anatomy allows topical treatments</a:t>
            </a:r>
          </a:p>
        </p:txBody>
      </p:sp>
    </p:spTree>
    <p:extLst>
      <p:ext uri="{BB962C8B-B14F-4D97-AF65-F5344CB8AC3E}">
        <p14:creationId xmlns:p14="http://schemas.microsoft.com/office/powerpoint/2010/main" val="204911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676E-3DF6-403B-BB22-5CE1D3D8E4DB}"/>
              </a:ext>
            </a:extLst>
          </p:cNvPr>
          <p:cNvSpPr>
            <a:spLocks noGrp="1"/>
          </p:cNvSpPr>
          <p:nvPr>
            <p:ph type="title"/>
          </p:nvPr>
        </p:nvSpPr>
        <p:spPr/>
        <p:txBody>
          <a:bodyPr>
            <a:normAutofit/>
          </a:bodyPr>
          <a:lstStyle/>
          <a:p>
            <a:pPr algn="ctr"/>
            <a:r>
              <a:rPr lang="en-US" sz="6600" b="1" dirty="0"/>
              <a:t>FESS – new developments</a:t>
            </a:r>
          </a:p>
        </p:txBody>
      </p:sp>
      <p:sp>
        <p:nvSpPr>
          <p:cNvPr id="3" name="Content Placeholder 2">
            <a:extLst>
              <a:ext uri="{FF2B5EF4-FFF2-40B4-BE49-F238E27FC236}">
                <a16:creationId xmlns:a16="http://schemas.microsoft.com/office/drawing/2014/main" id="{F24E2C34-3D68-4023-B3C0-CAABFC4BE325}"/>
              </a:ext>
            </a:extLst>
          </p:cNvPr>
          <p:cNvSpPr>
            <a:spLocks noGrp="1"/>
          </p:cNvSpPr>
          <p:nvPr>
            <p:ph idx="1"/>
          </p:nvPr>
        </p:nvSpPr>
        <p:spPr>
          <a:xfrm>
            <a:off x="391632" y="1850288"/>
            <a:ext cx="11601893" cy="3930540"/>
          </a:xfrm>
        </p:spPr>
        <p:txBody>
          <a:bodyPr>
            <a:normAutofit fontScale="92500" lnSpcReduction="20000"/>
          </a:bodyPr>
          <a:lstStyle/>
          <a:p>
            <a:r>
              <a:rPr lang="en-US" dirty="0">
                <a:solidFill>
                  <a:srgbClr val="FFFF00"/>
                </a:solidFill>
              </a:rPr>
              <a:t>Computer assisted image guidance </a:t>
            </a:r>
            <a:r>
              <a:rPr lang="en-US" dirty="0">
                <a:solidFill>
                  <a:schemeClr val="bg1"/>
                </a:solidFill>
              </a:rPr>
              <a:t>allows more complete and maybe safer surgery</a:t>
            </a:r>
          </a:p>
          <a:p>
            <a:endParaRPr lang="en-US" dirty="0">
              <a:solidFill>
                <a:schemeClr val="bg1"/>
              </a:solidFill>
            </a:endParaRPr>
          </a:p>
          <a:p>
            <a:r>
              <a:rPr lang="en-US" dirty="0">
                <a:solidFill>
                  <a:schemeClr val="bg1"/>
                </a:solidFill>
              </a:rPr>
              <a:t>New </a:t>
            </a:r>
            <a:r>
              <a:rPr lang="en-US" dirty="0">
                <a:solidFill>
                  <a:srgbClr val="FFFF00"/>
                </a:solidFill>
              </a:rPr>
              <a:t>steroid eluding stents</a:t>
            </a:r>
            <a:r>
              <a:rPr lang="en-US" dirty="0">
                <a:solidFill>
                  <a:schemeClr val="bg1"/>
                </a:solidFill>
              </a:rPr>
              <a:t> available for slow topical delivery of steroids over an extended period</a:t>
            </a:r>
          </a:p>
          <a:p>
            <a:endParaRPr lang="en-US" dirty="0">
              <a:solidFill>
                <a:schemeClr val="bg1"/>
              </a:solidFill>
            </a:endParaRPr>
          </a:p>
          <a:p>
            <a:r>
              <a:rPr lang="en-US" dirty="0">
                <a:solidFill>
                  <a:srgbClr val="FFFF00"/>
                </a:solidFill>
              </a:rPr>
              <a:t>Balloon sinuplasty </a:t>
            </a:r>
            <a:r>
              <a:rPr lang="en-US" dirty="0">
                <a:solidFill>
                  <a:schemeClr val="bg1"/>
                </a:solidFill>
              </a:rPr>
              <a:t>– selectively dilate sinus openings to reset ventilation, limited longer term improvement</a:t>
            </a:r>
          </a:p>
          <a:p>
            <a:endParaRPr lang="en-US" dirty="0">
              <a:solidFill>
                <a:schemeClr val="bg1"/>
              </a:solidFill>
            </a:endParaRPr>
          </a:p>
          <a:p>
            <a:r>
              <a:rPr lang="en-US" dirty="0">
                <a:solidFill>
                  <a:srgbClr val="FFFF00"/>
                </a:solidFill>
              </a:rPr>
              <a:t>Office procedure suite </a:t>
            </a:r>
            <a:r>
              <a:rPr lang="en-US" dirty="0">
                <a:solidFill>
                  <a:schemeClr val="bg1"/>
                </a:solidFill>
              </a:rPr>
              <a:t>– for smaller procedures, avoids need for general anesthetic, quicker recovery, much less expensive</a:t>
            </a:r>
          </a:p>
        </p:txBody>
      </p:sp>
    </p:spTree>
    <p:extLst>
      <p:ext uri="{BB962C8B-B14F-4D97-AF65-F5344CB8AC3E}">
        <p14:creationId xmlns:p14="http://schemas.microsoft.com/office/powerpoint/2010/main" val="3108218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E47-40D4-4A4E-9A38-B88ACB9B7A08}"/>
              </a:ext>
            </a:extLst>
          </p:cNvPr>
          <p:cNvSpPr>
            <a:spLocks noGrp="1"/>
          </p:cNvSpPr>
          <p:nvPr>
            <p:ph type="title"/>
          </p:nvPr>
        </p:nvSpPr>
        <p:spPr>
          <a:xfrm>
            <a:off x="838200" y="202020"/>
            <a:ext cx="10515600" cy="893134"/>
          </a:xfrm>
        </p:spPr>
        <p:txBody>
          <a:bodyPr>
            <a:normAutofit fontScale="90000"/>
          </a:bodyPr>
          <a:lstStyle/>
          <a:p>
            <a:pPr algn="ctr"/>
            <a:r>
              <a:rPr lang="en-US" sz="6000" b="1" dirty="0"/>
              <a:t>Summary</a:t>
            </a:r>
          </a:p>
        </p:txBody>
      </p:sp>
      <p:sp>
        <p:nvSpPr>
          <p:cNvPr id="3" name="Content Placeholder 2">
            <a:extLst>
              <a:ext uri="{FF2B5EF4-FFF2-40B4-BE49-F238E27FC236}">
                <a16:creationId xmlns:a16="http://schemas.microsoft.com/office/drawing/2014/main" id="{38F15FA6-0ADE-4106-9FB6-6036D94FDCE9}"/>
              </a:ext>
            </a:extLst>
          </p:cNvPr>
          <p:cNvSpPr>
            <a:spLocks noGrp="1"/>
          </p:cNvSpPr>
          <p:nvPr>
            <p:ph idx="1"/>
          </p:nvPr>
        </p:nvSpPr>
        <p:spPr>
          <a:xfrm>
            <a:off x="478465" y="1360967"/>
            <a:ext cx="11057859" cy="5295013"/>
          </a:xfrm>
        </p:spPr>
        <p:txBody>
          <a:bodyPr>
            <a:normAutofit fontScale="92500" lnSpcReduction="20000"/>
          </a:bodyPr>
          <a:lstStyle/>
          <a:p>
            <a:r>
              <a:rPr lang="en-US" b="1" dirty="0">
                <a:solidFill>
                  <a:schemeClr val="bg1"/>
                </a:solidFill>
              </a:rPr>
              <a:t>Sinusitis is extremely common</a:t>
            </a:r>
          </a:p>
          <a:p>
            <a:endParaRPr lang="en-US" b="1" dirty="0">
              <a:solidFill>
                <a:schemeClr val="bg1"/>
              </a:solidFill>
            </a:endParaRPr>
          </a:p>
          <a:p>
            <a:r>
              <a:rPr lang="en-US" b="1" dirty="0">
                <a:solidFill>
                  <a:srgbClr val="FFFF00"/>
                </a:solidFill>
              </a:rPr>
              <a:t>Odontogenic sinusitis </a:t>
            </a:r>
            <a:r>
              <a:rPr lang="en-US" b="1" dirty="0">
                <a:solidFill>
                  <a:schemeClr val="bg1"/>
                </a:solidFill>
              </a:rPr>
              <a:t>is very common amongst cases of sinusitis (40%)</a:t>
            </a:r>
          </a:p>
          <a:p>
            <a:endParaRPr lang="en-US" b="1" dirty="0">
              <a:solidFill>
                <a:schemeClr val="bg1"/>
              </a:solidFill>
            </a:endParaRPr>
          </a:p>
          <a:p>
            <a:r>
              <a:rPr lang="en-US" b="1" dirty="0">
                <a:solidFill>
                  <a:schemeClr val="bg1"/>
                </a:solidFill>
              </a:rPr>
              <a:t>More suspicious if </a:t>
            </a:r>
            <a:r>
              <a:rPr lang="en-US" b="1" dirty="0">
                <a:solidFill>
                  <a:srgbClr val="FFFF00"/>
                </a:solidFill>
              </a:rPr>
              <a:t>unilateral maxillary sinusitis, malodorous drainage, localizing cheek or dental pain</a:t>
            </a:r>
          </a:p>
          <a:p>
            <a:endParaRPr lang="en-US" b="1" dirty="0">
              <a:solidFill>
                <a:srgbClr val="FFFF00"/>
              </a:solidFill>
            </a:endParaRPr>
          </a:p>
          <a:p>
            <a:r>
              <a:rPr lang="en-US" b="1" dirty="0">
                <a:solidFill>
                  <a:schemeClr val="bg1"/>
                </a:solidFill>
              </a:rPr>
              <a:t>Some require only ENT or only dental eval/</a:t>
            </a:r>
            <a:r>
              <a:rPr lang="en-US" b="1" dirty="0" err="1">
                <a:solidFill>
                  <a:schemeClr val="bg1"/>
                </a:solidFill>
              </a:rPr>
              <a:t>tx</a:t>
            </a:r>
            <a:r>
              <a:rPr lang="en-US" b="1" dirty="0">
                <a:solidFill>
                  <a:schemeClr val="bg1"/>
                </a:solidFill>
              </a:rPr>
              <a:t>, some require both</a:t>
            </a:r>
          </a:p>
          <a:p>
            <a:endParaRPr lang="en-US" b="1" dirty="0">
              <a:solidFill>
                <a:schemeClr val="bg1"/>
              </a:solidFill>
            </a:endParaRPr>
          </a:p>
          <a:p>
            <a:r>
              <a:rPr lang="en-US" b="1" dirty="0">
                <a:solidFill>
                  <a:schemeClr val="bg1"/>
                </a:solidFill>
              </a:rPr>
              <a:t>Maximal medical therapy first, then consider sinus surgery</a:t>
            </a:r>
          </a:p>
          <a:p>
            <a:endParaRPr lang="en-US" b="1" dirty="0">
              <a:solidFill>
                <a:schemeClr val="bg1"/>
              </a:solidFill>
            </a:endParaRPr>
          </a:p>
          <a:p>
            <a:r>
              <a:rPr lang="en-US" b="1" dirty="0">
                <a:solidFill>
                  <a:srgbClr val="FFFF00"/>
                </a:solidFill>
              </a:rPr>
              <a:t>Modern sinus surgery is relatively easy</a:t>
            </a:r>
            <a:r>
              <a:rPr lang="en-US" b="1" dirty="0">
                <a:solidFill>
                  <a:schemeClr val="bg1"/>
                </a:solidFill>
              </a:rPr>
              <a:t>, quicker and less painful recovery, </a:t>
            </a:r>
            <a:r>
              <a:rPr lang="en-US" b="1" i="1" dirty="0">
                <a:solidFill>
                  <a:srgbClr val="FFFF00"/>
                </a:solidFill>
              </a:rPr>
              <a:t>without packing</a:t>
            </a:r>
          </a:p>
        </p:txBody>
      </p:sp>
    </p:spTree>
    <p:extLst>
      <p:ext uri="{BB962C8B-B14F-4D97-AF65-F5344CB8AC3E}">
        <p14:creationId xmlns:p14="http://schemas.microsoft.com/office/powerpoint/2010/main" val="309451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838200" y="206500"/>
            <a:ext cx="10515600" cy="1325563"/>
          </a:xfrm>
        </p:spPr>
        <p:txBody>
          <a:bodyPr>
            <a:normAutofit/>
          </a:bodyPr>
          <a:lstStyle/>
          <a:p>
            <a:pPr algn="ctr"/>
            <a:r>
              <a:rPr lang="en-US" sz="5400" dirty="0">
                <a:solidFill>
                  <a:schemeClr val="bg1"/>
                </a:solidFill>
              </a:rPr>
              <a:t>Anatomy</a:t>
            </a:r>
          </a:p>
        </p:txBody>
      </p:sp>
      <p:pic>
        <p:nvPicPr>
          <p:cNvPr id="9" name="Picture 8">
            <a:extLst>
              <a:ext uri="{FF2B5EF4-FFF2-40B4-BE49-F238E27FC236}">
                <a16:creationId xmlns:a16="http://schemas.microsoft.com/office/drawing/2014/main" id="{7C15B6C7-9379-426D-8455-2741CA37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289" y="1344713"/>
            <a:ext cx="7075715" cy="5306787"/>
          </a:xfrm>
          <a:prstGeom prst="rect">
            <a:avLst/>
          </a:prstGeom>
        </p:spPr>
      </p:pic>
    </p:spTree>
    <p:extLst>
      <p:ext uri="{BB962C8B-B14F-4D97-AF65-F5344CB8AC3E}">
        <p14:creationId xmlns:p14="http://schemas.microsoft.com/office/powerpoint/2010/main" val="2285444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E47-40D4-4A4E-9A38-B88ACB9B7A08}"/>
              </a:ext>
            </a:extLst>
          </p:cNvPr>
          <p:cNvSpPr>
            <a:spLocks noGrp="1"/>
          </p:cNvSpPr>
          <p:nvPr>
            <p:ph type="title"/>
          </p:nvPr>
        </p:nvSpPr>
        <p:spPr>
          <a:xfrm>
            <a:off x="838200" y="202020"/>
            <a:ext cx="10515600" cy="893134"/>
          </a:xfrm>
        </p:spPr>
        <p:txBody>
          <a:bodyPr>
            <a:normAutofit fontScale="90000"/>
          </a:bodyPr>
          <a:lstStyle/>
          <a:p>
            <a:pPr algn="ctr"/>
            <a:r>
              <a:rPr lang="en-US" sz="6000" b="1" dirty="0"/>
              <a:t>Summary</a:t>
            </a:r>
          </a:p>
        </p:txBody>
      </p:sp>
      <p:sp>
        <p:nvSpPr>
          <p:cNvPr id="3" name="Content Placeholder 2">
            <a:extLst>
              <a:ext uri="{FF2B5EF4-FFF2-40B4-BE49-F238E27FC236}">
                <a16:creationId xmlns:a16="http://schemas.microsoft.com/office/drawing/2014/main" id="{38F15FA6-0ADE-4106-9FB6-6036D94FDCE9}"/>
              </a:ext>
            </a:extLst>
          </p:cNvPr>
          <p:cNvSpPr>
            <a:spLocks noGrp="1"/>
          </p:cNvSpPr>
          <p:nvPr>
            <p:ph idx="1"/>
          </p:nvPr>
        </p:nvSpPr>
        <p:spPr>
          <a:xfrm>
            <a:off x="489097" y="1562987"/>
            <a:ext cx="11057859" cy="5295013"/>
          </a:xfrm>
        </p:spPr>
        <p:txBody>
          <a:bodyPr>
            <a:normAutofit/>
          </a:bodyPr>
          <a:lstStyle/>
          <a:p>
            <a:pPr marL="0" indent="0">
              <a:buNone/>
            </a:pPr>
            <a:r>
              <a:rPr lang="en-US" b="1" i="1" dirty="0">
                <a:solidFill>
                  <a:schemeClr val="bg1"/>
                </a:solidFill>
              </a:rPr>
              <a:t>So….who should do what…and in what order?</a:t>
            </a:r>
          </a:p>
          <a:p>
            <a:pPr marL="0" indent="0">
              <a:buNone/>
            </a:pPr>
            <a:endParaRPr lang="en-US" b="1" i="1" dirty="0">
              <a:solidFill>
                <a:srgbClr val="FFFF00"/>
              </a:solidFill>
            </a:endParaRPr>
          </a:p>
          <a:p>
            <a:pPr marL="914400" lvl="1" indent="-457200">
              <a:buFont typeface="+mj-lt"/>
              <a:buAutoNum type="arabicPeriod"/>
            </a:pPr>
            <a:r>
              <a:rPr lang="en-US" b="1" dirty="0">
                <a:solidFill>
                  <a:srgbClr val="FFFF00"/>
                </a:solidFill>
              </a:rPr>
              <a:t>If has localizing symptoms and isolated CT findings over one tooth, then probably dental consideration first</a:t>
            </a:r>
          </a:p>
          <a:p>
            <a:pPr marL="457200" lvl="1" indent="0">
              <a:buNone/>
            </a:pPr>
            <a:endParaRPr lang="en-US" b="1" dirty="0">
              <a:solidFill>
                <a:srgbClr val="FFFF00"/>
              </a:solidFill>
            </a:endParaRPr>
          </a:p>
        </p:txBody>
      </p:sp>
    </p:spTree>
    <p:extLst>
      <p:ext uri="{BB962C8B-B14F-4D97-AF65-F5344CB8AC3E}">
        <p14:creationId xmlns:p14="http://schemas.microsoft.com/office/powerpoint/2010/main" val="849944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DE3E3D-97E6-4756-A110-0DCB8849ADBF}"/>
              </a:ext>
            </a:extLst>
          </p:cNvPr>
          <p:cNvPicPr>
            <a:picLocks noChangeAspect="1"/>
          </p:cNvPicPr>
          <p:nvPr/>
        </p:nvPicPr>
        <p:blipFill>
          <a:blip r:embed="rId2"/>
          <a:stretch>
            <a:fillRect/>
          </a:stretch>
        </p:blipFill>
        <p:spPr>
          <a:xfrm>
            <a:off x="1963688" y="765795"/>
            <a:ext cx="7563084" cy="5326409"/>
          </a:xfrm>
          <a:prstGeom prst="rect">
            <a:avLst/>
          </a:prstGeom>
        </p:spPr>
      </p:pic>
    </p:spTree>
    <p:extLst>
      <p:ext uri="{BB962C8B-B14F-4D97-AF65-F5344CB8AC3E}">
        <p14:creationId xmlns:p14="http://schemas.microsoft.com/office/powerpoint/2010/main" val="654154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E47-40D4-4A4E-9A38-B88ACB9B7A08}"/>
              </a:ext>
            </a:extLst>
          </p:cNvPr>
          <p:cNvSpPr>
            <a:spLocks noGrp="1"/>
          </p:cNvSpPr>
          <p:nvPr>
            <p:ph type="title"/>
          </p:nvPr>
        </p:nvSpPr>
        <p:spPr>
          <a:xfrm>
            <a:off x="838200" y="202020"/>
            <a:ext cx="10515600" cy="893134"/>
          </a:xfrm>
        </p:spPr>
        <p:txBody>
          <a:bodyPr>
            <a:normAutofit fontScale="90000"/>
          </a:bodyPr>
          <a:lstStyle/>
          <a:p>
            <a:pPr algn="ctr"/>
            <a:r>
              <a:rPr lang="en-US" sz="6000" b="1" dirty="0"/>
              <a:t>Summary</a:t>
            </a:r>
          </a:p>
        </p:txBody>
      </p:sp>
      <p:sp>
        <p:nvSpPr>
          <p:cNvPr id="3" name="Content Placeholder 2">
            <a:extLst>
              <a:ext uri="{FF2B5EF4-FFF2-40B4-BE49-F238E27FC236}">
                <a16:creationId xmlns:a16="http://schemas.microsoft.com/office/drawing/2014/main" id="{38F15FA6-0ADE-4106-9FB6-6036D94FDCE9}"/>
              </a:ext>
            </a:extLst>
          </p:cNvPr>
          <p:cNvSpPr>
            <a:spLocks noGrp="1"/>
          </p:cNvSpPr>
          <p:nvPr>
            <p:ph idx="1"/>
          </p:nvPr>
        </p:nvSpPr>
        <p:spPr>
          <a:xfrm>
            <a:off x="489097" y="1562987"/>
            <a:ext cx="11057859" cy="5295013"/>
          </a:xfrm>
        </p:spPr>
        <p:txBody>
          <a:bodyPr>
            <a:normAutofit/>
          </a:bodyPr>
          <a:lstStyle/>
          <a:p>
            <a:pPr marL="0" indent="0">
              <a:buNone/>
            </a:pPr>
            <a:r>
              <a:rPr lang="en-US" b="1" i="1" dirty="0">
                <a:solidFill>
                  <a:schemeClr val="bg1"/>
                </a:solidFill>
              </a:rPr>
              <a:t>So….who should do what…and in what order?</a:t>
            </a:r>
          </a:p>
          <a:p>
            <a:pPr marL="0" indent="0">
              <a:buNone/>
            </a:pPr>
            <a:endParaRPr lang="en-US" b="1" i="1" dirty="0">
              <a:solidFill>
                <a:srgbClr val="FFFF00"/>
              </a:solidFill>
            </a:endParaRPr>
          </a:p>
          <a:p>
            <a:pPr marL="914400" lvl="1" indent="-457200">
              <a:buFont typeface="+mj-lt"/>
              <a:buAutoNum type="arabicPeriod"/>
            </a:pPr>
            <a:r>
              <a:rPr lang="en-US" b="1" dirty="0">
                <a:solidFill>
                  <a:schemeClr val="bg1"/>
                </a:solidFill>
              </a:rPr>
              <a:t>If has localizing symptoms and isolated CT findings over one tooth, then probably dental consideration first, </a:t>
            </a:r>
            <a:r>
              <a:rPr lang="en-US" b="1" dirty="0" err="1">
                <a:solidFill>
                  <a:schemeClr val="bg1"/>
                </a:solidFill>
              </a:rPr>
              <a:t>ie</a:t>
            </a:r>
            <a:r>
              <a:rPr lang="en-US" b="1" dirty="0">
                <a:solidFill>
                  <a:schemeClr val="bg1"/>
                </a:solidFill>
              </a:rPr>
              <a:t> unilateral maxillary sinus, pain, malodorous drainage</a:t>
            </a:r>
          </a:p>
          <a:p>
            <a:pPr marL="914400" lvl="1" indent="-457200">
              <a:buFont typeface="+mj-lt"/>
              <a:buAutoNum type="arabicPeriod"/>
            </a:pPr>
            <a:endParaRPr lang="en-US" b="1" dirty="0">
              <a:solidFill>
                <a:schemeClr val="bg1"/>
              </a:solidFill>
            </a:endParaRPr>
          </a:p>
          <a:p>
            <a:pPr marL="914400" lvl="1" indent="-457200">
              <a:buFont typeface="+mj-lt"/>
              <a:buAutoNum type="arabicPeriod"/>
            </a:pPr>
            <a:r>
              <a:rPr lang="en-US" b="1" dirty="0">
                <a:solidFill>
                  <a:srgbClr val="FFFF00"/>
                </a:solidFill>
              </a:rPr>
              <a:t>If has multitude of symptoms, including dental pain, then may need both.  Referral and which to treat first directed by imaging and symptom severity.</a:t>
            </a:r>
          </a:p>
          <a:p>
            <a:pPr marL="914400" lvl="1" indent="-457200">
              <a:buFont typeface="+mj-lt"/>
              <a:buAutoNum type="arabicPeriod"/>
            </a:pPr>
            <a:endParaRPr lang="en-US" b="1" dirty="0">
              <a:solidFill>
                <a:schemeClr val="bg1"/>
              </a:solidFill>
            </a:endParaRPr>
          </a:p>
          <a:p>
            <a:pPr marL="457200" lvl="1" indent="0">
              <a:buNone/>
            </a:pPr>
            <a:endParaRPr lang="en-US" b="1" dirty="0">
              <a:solidFill>
                <a:srgbClr val="FFFF00"/>
              </a:solidFill>
            </a:endParaRPr>
          </a:p>
        </p:txBody>
      </p:sp>
    </p:spTree>
    <p:extLst>
      <p:ext uri="{BB962C8B-B14F-4D97-AF65-F5344CB8AC3E}">
        <p14:creationId xmlns:p14="http://schemas.microsoft.com/office/powerpoint/2010/main" val="3683525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7E9BA-0F28-41C7-967E-A36F73C95DD8}"/>
              </a:ext>
            </a:extLst>
          </p:cNvPr>
          <p:cNvPicPr>
            <a:picLocks noChangeAspect="1"/>
          </p:cNvPicPr>
          <p:nvPr/>
        </p:nvPicPr>
        <p:blipFill>
          <a:blip r:embed="rId2"/>
          <a:stretch>
            <a:fillRect/>
          </a:stretch>
        </p:blipFill>
        <p:spPr>
          <a:xfrm>
            <a:off x="1930578" y="466640"/>
            <a:ext cx="7891912" cy="5924720"/>
          </a:xfrm>
          <a:prstGeom prst="rect">
            <a:avLst/>
          </a:prstGeom>
        </p:spPr>
      </p:pic>
    </p:spTree>
    <p:extLst>
      <p:ext uri="{BB962C8B-B14F-4D97-AF65-F5344CB8AC3E}">
        <p14:creationId xmlns:p14="http://schemas.microsoft.com/office/powerpoint/2010/main" val="4005413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E47-40D4-4A4E-9A38-B88ACB9B7A08}"/>
              </a:ext>
            </a:extLst>
          </p:cNvPr>
          <p:cNvSpPr>
            <a:spLocks noGrp="1"/>
          </p:cNvSpPr>
          <p:nvPr>
            <p:ph type="title"/>
          </p:nvPr>
        </p:nvSpPr>
        <p:spPr>
          <a:xfrm>
            <a:off x="838200" y="202020"/>
            <a:ext cx="10515600" cy="893134"/>
          </a:xfrm>
        </p:spPr>
        <p:txBody>
          <a:bodyPr>
            <a:normAutofit fontScale="90000"/>
          </a:bodyPr>
          <a:lstStyle/>
          <a:p>
            <a:pPr algn="ctr"/>
            <a:r>
              <a:rPr lang="en-US" sz="6000" b="1" dirty="0"/>
              <a:t>Summary</a:t>
            </a:r>
          </a:p>
        </p:txBody>
      </p:sp>
      <p:sp>
        <p:nvSpPr>
          <p:cNvPr id="3" name="Content Placeholder 2">
            <a:extLst>
              <a:ext uri="{FF2B5EF4-FFF2-40B4-BE49-F238E27FC236}">
                <a16:creationId xmlns:a16="http://schemas.microsoft.com/office/drawing/2014/main" id="{38F15FA6-0ADE-4106-9FB6-6036D94FDCE9}"/>
              </a:ext>
            </a:extLst>
          </p:cNvPr>
          <p:cNvSpPr>
            <a:spLocks noGrp="1"/>
          </p:cNvSpPr>
          <p:nvPr>
            <p:ph idx="1"/>
          </p:nvPr>
        </p:nvSpPr>
        <p:spPr>
          <a:xfrm>
            <a:off x="489097" y="1562987"/>
            <a:ext cx="11057859" cy="5295013"/>
          </a:xfrm>
        </p:spPr>
        <p:txBody>
          <a:bodyPr>
            <a:normAutofit/>
          </a:bodyPr>
          <a:lstStyle/>
          <a:p>
            <a:pPr marL="0" indent="0">
              <a:buNone/>
            </a:pPr>
            <a:r>
              <a:rPr lang="en-US" b="1" i="1" dirty="0">
                <a:solidFill>
                  <a:schemeClr val="bg1"/>
                </a:solidFill>
              </a:rPr>
              <a:t>So….who should do what…and in what order?</a:t>
            </a:r>
          </a:p>
          <a:p>
            <a:pPr marL="0" indent="0">
              <a:buNone/>
            </a:pPr>
            <a:endParaRPr lang="en-US" b="1" i="1" dirty="0">
              <a:solidFill>
                <a:srgbClr val="FFFF00"/>
              </a:solidFill>
            </a:endParaRPr>
          </a:p>
          <a:p>
            <a:pPr marL="914400" lvl="1" indent="-457200">
              <a:buFont typeface="+mj-lt"/>
              <a:buAutoNum type="arabicPeriod"/>
            </a:pPr>
            <a:r>
              <a:rPr lang="en-US" b="1" dirty="0">
                <a:solidFill>
                  <a:schemeClr val="bg1"/>
                </a:solidFill>
              </a:rPr>
              <a:t>If has localizing symptoms and isolated CT findings over one tooth, then probably dental consideration first, </a:t>
            </a:r>
            <a:r>
              <a:rPr lang="en-US" b="1" dirty="0" err="1">
                <a:solidFill>
                  <a:schemeClr val="bg1"/>
                </a:solidFill>
              </a:rPr>
              <a:t>ie</a:t>
            </a:r>
            <a:r>
              <a:rPr lang="en-US" b="1" dirty="0">
                <a:solidFill>
                  <a:schemeClr val="bg1"/>
                </a:solidFill>
              </a:rPr>
              <a:t> unilateral maxillary sinus, pain, malodorous drainage</a:t>
            </a:r>
          </a:p>
          <a:p>
            <a:pPr marL="914400" lvl="1" indent="-457200">
              <a:buFont typeface="+mj-lt"/>
              <a:buAutoNum type="arabicPeriod"/>
            </a:pPr>
            <a:endParaRPr lang="en-US" b="1" dirty="0">
              <a:solidFill>
                <a:schemeClr val="bg1"/>
              </a:solidFill>
            </a:endParaRPr>
          </a:p>
          <a:p>
            <a:pPr marL="914400" lvl="1" indent="-457200">
              <a:buFont typeface="+mj-lt"/>
              <a:buAutoNum type="arabicPeriod"/>
            </a:pPr>
            <a:r>
              <a:rPr lang="en-US" b="1" dirty="0">
                <a:solidFill>
                  <a:schemeClr val="bg1"/>
                </a:solidFill>
              </a:rPr>
              <a:t>If has multitude of symptoms, including dental pain, then may need both.  Referral and which to treat first directed by imaging and symptom severity.</a:t>
            </a:r>
          </a:p>
          <a:p>
            <a:pPr marL="914400" lvl="1" indent="-457200">
              <a:buFont typeface="+mj-lt"/>
              <a:buAutoNum type="arabicPeriod"/>
            </a:pPr>
            <a:endParaRPr lang="en-US" b="1" dirty="0">
              <a:solidFill>
                <a:schemeClr val="bg1"/>
              </a:solidFill>
            </a:endParaRPr>
          </a:p>
          <a:p>
            <a:pPr marL="914400" lvl="1" indent="-457200">
              <a:buFont typeface="+mj-lt"/>
              <a:buAutoNum type="arabicPeriod"/>
            </a:pPr>
            <a:r>
              <a:rPr lang="en-US" b="1" dirty="0">
                <a:solidFill>
                  <a:srgbClr val="FFFF00"/>
                </a:solidFill>
              </a:rPr>
              <a:t>If pretty severe sinus symptoms, and imaging more concerning…</a:t>
            </a:r>
            <a:r>
              <a:rPr lang="en-US" b="1" dirty="0" err="1">
                <a:solidFill>
                  <a:srgbClr val="FFFF00"/>
                </a:solidFill>
              </a:rPr>
              <a:t>ie</a:t>
            </a:r>
            <a:r>
              <a:rPr lang="en-US" b="1" dirty="0">
                <a:solidFill>
                  <a:srgbClr val="FFFF00"/>
                </a:solidFill>
              </a:rPr>
              <a:t> complete sinus opacification, then probably ENT first.</a:t>
            </a:r>
          </a:p>
          <a:p>
            <a:pPr marL="457200" lvl="1" indent="0">
              <a:buNone/>
            </a:pPr>
            <a:endParaRPr lang="en-US" b="1" dirty="0">
              <a:solidFill>
                <a:srgbClr val="FFFF00"/>
              </a:solidFill>
            </a:endParaRPr>
          </a:p>
        </p:txBody>
      </p:sp>
    </p:spTree>
    <p:extLst>
      <p:ext uri="{BB962C8B-B14F-4D97-AF65-F5344CB8AC3E}">
        <p14:creationId xmlns:p14="http://schemas.microsoft.com/office/powerpoint/2010/main" val="901452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D4CD1F1-EFF0-4C9B-93F1-F175A44FFC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497" y="1190847"/>
            <a:ext cx="5714503" cy="4700179"/>
          </a:xfrm>
        </p:spPr>
      </p:pic>
      <p:pic>
        <p:nvPicPr>
          <p:cNvPr id="9" name="Picture 8">
            <a:extLst>
              <a:ext uri="{FF2B5EF4-FFF2-40B4-BE49-F238E27FC236}">
                <a16:creationId xmlns:a16="http://schemas.microsoft.com/office/drawing/2014/main" id="{1AB599BF-3AC5-4ABB-89AD-4502D40AF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482" y="1190847"/>
            <a:ext cx="4700179" cy="4700179"/>
          </a:xfrm>
          <a:prstGeom prst="rect">
            <a:avLst/>
          </a:prstGeom>
        </p:spPr>
      </p:pic>
    </p:spTree>
    <p:extLst>
      <p:ext uri="{BB962C8B-B14F-4D97-AF65-F5344CB8AC3E}">
        <p14:creationId xmlns:p14="http://schemas.microsoft.com/office/powerpoint/2010/main" val="86124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E47-40D4-4A4E-9A38-B88ACB9B7A08}"/>
              </a:ext>
            </a:extLst>
          </p:cNvPr>
          <p:cNvSpPr>
            <a:spLocks noGrp="1"/>
          </p:cNvSpPr>
          <p:nvPr>
            <p:ph type="title"/>
          </p:nvPr>
        </p:nvSpPr>
        <p:spPr>
          <a:xfrm>
            <a:off x="838200" y="202020"/>
            <a:ext cx="10515600" cy="893134"/>
          </a:xfrm>
        </p:spPr>
        <p:txBody>
          <a:bodyPr>
            <a:normAutofit fontScale="90000"/>
          </a:bodyPr>
          <a:lstStyle/>
          <a:p>
            <a:pPr algn="ctr"/>
            <a:r>
              <a:rPr lang="en-US" sz="6000" b="1" dirty="0"/>
              <a:t>Summary</a:t>
            </a:r>
          </a:p>
        </p:txBody>
      </p:sp>
      <p:sp>
        <p:nvSpPr>
          <p:cNvPr id="3" name="Content Placeholder 2">
            <a:extLst>
              <a:ext uri="{FF2B5EF4-FFF2-40B4-BE49-F238E27FC236}">
                <a16:creationId xmlns:a16="http://schemas.microsoft.com/office/drawing/2014/main" id="{38F15FA6-0ADE-4106-9FB6-6036D94FDCE9}"/>
              </a:ext>
            </a:extLst>
          </p:cNvPr>
          <p:cNvSpPr>
            <a:spLocks noGrp="1"/>
          </p:cNvSpPr>
          <p:nvPr>
            <p:ph idx="1"/>
          </p:nvPr>
        </p:nvSpPr>
        <p:spPr>
          <a:xfrm>
            <a:off x="489097" y="1562987"/>
            <a:ext cx="11057859" cy="5295013"/>
          </a:xfrm>
        </p:spPr>
        <p:txBody>
          <a:bodyPr>
            <a:normAutofit lnSpcReduction="10000"/>
          </a:bodyPr>
          <a:lstStyle/>
          <a:p>
            <a:pPr marL="0" indent="0">
              <a:buNone/>
            </a:pPr>
            <a:r>
              <a:rPr lang="en-US" b="1" i="1" dirty="0">
                <a:solidFill>
                  <a:schemeClr val="bg1"/>
                </a:solidFill>
              </a:rPr>
              <a:t>So….who should do what…and in what order?</a:t>
            </a:r>
          </a:p>
          <a:p>
            <a:pPr marL="0" indent="0">
              <a:buNone/>
            </a:pPr>
            <a:endParaRPr lang="en-US" b="1" i="1" dirty="0">
              <a:solidFill>
                <a:srgbClr val="FFFF00"/>
              </a:solidFill>
            </a:endParaRPr>
          </a:p>
          <a:p>
            <a:pPr marL="914400" lvl="1" indent="-457200">
              <a:buFont typeface="+mj-lt"/>
              <a:buAutoNum type="arabicPeriod"/>
            </a:pPr>
            <a:r>
              <a:rPr lang="en-US" b="1" dirty="0">
                <a:solidFill>
                  <a:schemeClr val="bg1"/>
                </a:solidFill>
              </a:rPr>
              <a:t>If has localizing symptoms and isolated CT findings over one tooth, then probably dental consideration first, </a:t>
            </a:r>
            <a:r>
              <a:rPr lang="en-US" b="1" dirty="0" err="1">
                <a:solidFill>
                  <a:schemeClr val="bg1"/>
                </a:solidFill>
              </a:rPr>
              <a:t>ie</a:t>
            </a:r>
            <a:r>
              <a:rPr lang="en-US" b="1" dirty="0">
                <a:solidFill>
                  <a:schemeClr val="bg1"/>
                </a:solidFill>
              </a:rPr>
              <a:t> unilateral maxillary sinus, pain, malodorous drainage</a:t>
            </a:r>
          </a:p>
          <a:p>
            <a:pPr marL="914400" lvl="1" indent="-457200">
              <a:buFont typeface="+mj-lt"/>
              <a:buAutoNum type="arabicPeriod"/>
            </a:pPr>
            <a:endParaRPr lang="en-US" b="1" dirty="0">
              <a:solidFill>
                <a:schemeClr val="bg1"/>
              </a:solidFill>
            </a:endParaRPr>
          </a:p>
          <a:p>
            <a:pPr marL="914400" lvl="1" indent="-457200">
              <a:buFont typeface="+mj-lt"/>
              <a:buAutoNum type="arabicPeriod"/>
            </a:pPr>
            <a:r>
              <a:rPr lang="en-US" b="1" dirty="0">
                <a:solidFill>
                  <a:schemeClr val="bg1"/>
                </a:solidFill>
              </a:rPr>
              <a:t>If has multitude of symptoms, including dental pain, then may need both.  Referral and which to treat first directed by imaging and symptom severity.</a:t>
            </a:r>
          </a:p>
          <a:p>
            <a:pPr marL="914400" lvl="1" indent="-457200">
              <a:buFont typeface="+mj-lt"/>
              <a:buAutoNum type="arabicPeriod"/>
            </a:pPr>
            <a:endParaRPr lang="en-US" b="1" dirty="0">
              <a:solidFill>
                <a:schemeClr val="bg1"/>
              </a:solidFill>
            </a:endParaRPr>
          </a:p>
          <a:p>
            <a:pPr marL="914400" lvl="1" indent="-457200">
              <a:buFont typeface="+mj-lt"/>
              <a:buAutoNum type="arabicPeriod"/>
            </a:pPr>
            <a:r>
              <a:rPr lang="en-US" b="1" dirty="0">
                <a:solidFill>
                  <a:schemeClr val="bg1"/>
                </a:solidFill>
              </a:rPr>
              <a:t>If pretty severe sinus symptoms, and imaging more concerning…</a:t>
            </a:r>
            <a:r>
              <a:rPr lang="en-US" b="1" dirty="0" err="1">
                <a:solidFill>
                  <a:schemeClr val="bg1"/>
                </a:solidFill>
              </a:rPr>
              <a:t>ie</a:t>
            </a:r>
            <a:r>
              <a:rPr lang="en-US" b="1" dirty="0">
                <a:solidFill>
                  <a:schemeClr val="bg1"/>
                </a:solidFill>
              </a:rPr>
              <a:t> complete sinus opacification, then probably ENT first.</a:t>
            </a:r>
          </a:p>
          <a:p>
            <a:pPr marL="914400" lvl="1" indent="-457200">
              <a:buFont typeface="+mj-lt"/>
              <a:buAutoNum type="arabicPeriod"/>
            </a:pPr>
            <a:endParaRPr lang="en-US" b="1" dirty="0">
              <a:solidFill>
                <a:schemeClr val="bg1"/>
              </a:solidFill>
            </a:endParaRPr>
          </a:p>
          <a:p>
            <a:pPr marL="914400" lvl="1" indent="-457200">
              <a:buFont typeface="+mj-lt"/>
              <a:buAutoNum type="arabicPeriod"/>
            </a:pPr>
            <a:r>
              <a:rPr lang="en-US" b="1" dirty="0">
                <a:solidFill>
                  <a:srgbClr val="FFFF00"/>
                </a:solidFill>
              </a:rPr>
              <a:t>In many, initial treatment with either specialty may only partially alleviate symptoms, necessitating treatment by both.</a:t>
            </a:r>
          </a:p>
          <a:p>
            <a:pPr marL="457200" lvl="1" indent="0">
              <a:buNone/>
            </a:pPr>
            <a:endParaRPr lang="en-US" b="1" dirty="0">
              <a:solidFill>
                <a:srgbClr val="FFFF00"/>
              </a:solidFill>
            </a:endParaRPr>
          </a:p>
        </p:txBody>
      </p:sp>
    </p:spTree>
    <p:extLst>
      <p:ext uri="{BB962C8B-B14F-4D97-AF65-F5344CB8AC3E}">
        <p14:creationId xmlns:p14="http://schemas.microsoft.com/office/powerpoint/2010/main" val="3861862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425BA-13AF-47BF-8567-DE73F94CB495}"/>
              </a:ext>
            </a:extLst>
          </p:cNvPr>
          <p:cNvPicPr>
            <a:picLocks noChangeAspect="1"/>
          </p:cNvPicPr>
          <p:nvPr/>
        </p:nvPicPr>
        <p:blipFill>
          <a:blip r:embed="rId2"/>
          <a:stretch>
            <a:fillRect/>
          </a:stretch>
        </p:blipFill>
        <p:spPr>
          <a:xfrm>
            <a:off x="2327333" y="131922"/>
            <a:ext cx="6889800" cy="6594156"/>
          </a:xfrm>
          <a:prstGeom prst="rect">
            <a:avLst/>
          </a:prstGeom>
        </p:spPr>
      </p:pic>
    </p:spTree>
    <p:extLst>
      <p:ext uri="{BB962C8B-B14F-4D97-AF65-F5344CB8AC3E}">
        <p14:creationId xmlns:p14="http://schemas.microsoft.com/office/powerpoint/2010/main" val="1149184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911" y="200904"/>
            <a:ext cx="9963760" cy="895490"/>
          </a:xfrm>
          <a:ln w="28575">
            <a:solidFill>
              <a:schemeClr val="bg1"/>
            </a:solidFill>
          </a:ln>
        </p:spPr>
        <p:txBody>
          <a:bodyPr>
            <a:normAutofit fontScale="90000"/>
          </a:bodyPr>
          <a:lstStyle/>
          <a:p>
            <a:r>
              <a:rPr lang="en-US" dirty="0"/>
              <a:t> </a:t>
            </a:r>
            <a:r>
              <a:rPr lang="en-US" b="1" dirty="0"/>
              <a:t>The Everett Clinic ENT Department</a:t>
            </a:r>
          </a:p>
        </p:txBody>
      </p:sp>
      <p:sp>
        <p:nvSpPr>
          <p:cNvPr id="13" name="AutoShape 10" descr="http://tecweb3/Content/Images/Photos/Employees/TEC1499_abson_paul.jpg"/>
          <p:cNvSpPr>
            <a:spLocks noChangeAspect="1" noChangeArrowheads="1"/>
          </p:cNvSpPr>
          <p:nvPr/>
        </p:nvSpPr>
        <p:spPr bwMode="auto">
          <a:xfrm>
            <a:off x="-96880" y="-204188"/>
            <a:ext cx="11430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593" y="1328016"/>
            <a:ext cx="1143000" cy="1762125"/>
          </a:xfrm>
          <a:prstGeom prst="rect">
            <a:avLst/>
          </a:prstGeom>
        </p:spPr>
      </p:pic>
      <p:sp>
        <p:nvSpPr>
          <p:cNvPr id="15" name="TextBox 14"/>
          <p:cNvSpPr txBox="1"/>
          <p:nvPr/>
        </p:nvSpPr>
        <p:spPr>
          <a:xfrm>
            <a:off x="881449" y="3149048"/>
            <a:ext cx="1960605" cy="861774"/>
          </a:xfrm>
          <a:prstGeom prst="rect">
            <a:avLst/>
          </a:prstGeom>
          <a:noFill/>
        </p:spPr>
        <p:txBody>
          <a:bodyPr wrap="square" rtlCol="0">
            <a:spAutoFit/>
          </a:bodyPr>
          <a:lstStyle/>
          <a:p>
            <a:pPr fontAlgn="base"/>
            <a:r>
              <a:rPr lang="en-US" sz="1400" b="1" dirty="0"/>
              <a:t>Paul </a:t>
            </a:r>
            <a:r>
              <a:rPr lang="en-US" sz="1400" b="1" dirty="0" err="1"/>
              <a:t>Abson</a:t>
            </a:r>
            <a:r>
              <a:rPr lang="en-US" sz="1400" b="1" dirty="0"/>
              <a:t>, MD</a:t>
            </a:r>
            <a:endParaRPr lang="en-US" sz="1400" dirty="0"/>
          </a:p>
          <a:p>
            <a:pPr fontAlgn="base"/>
            <a:r>
              <a:rPr lang="en-US" sz="1200" b="1" dirty="0"/>
              <a:t>General ENT, head and neck cancer, thyroid/parathyroid</a:t>
            </a:r>
          </a:p>
          <a:p>
            <a:pPr fontAlgn="base"/>
            <a:r>
              <a:rPr lang="en-US" sz="1200" b="1" dirty="0"/>
              <a:t>Everett</a:t>
            </a:r>
            <a:endParaRPr lang="en-US" sz="1200" b="1" dirty="0">
              <a:effectLst/>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075" y="1328016"/>
            <a:ext cx="1143000" cy="1762125"/>
          </a:xfrm>
          <a:prstGeom prst="rect">
            <a:avLst/>
          </a:prstGeom>
        </p:spPr>
      </p:pic>
      <p:sp>
        <p:nvSpPr>
          <p:cNvPr id="20" name="TextBox 19"/>
          <p:cNvSpPr txBox="1"/>
          <p:nvPr/>
        </p:nvSpPr>
        <p:spPr>
          <a:xfrm>
            <a:off x="3252916" y="3133839"/>
            <a:ext cx="2454875" cy="1046440"/>
          </a:xfrm>
          <a:prstGeom prst="rect">
            <a:avLst/>
          </a:prstGeom>
          <a:noFill/>
        </p:spPr>
        <p:txBody>
          <a:bodyPr wrap="square" rtlCol="0">
            <a:spAutoFit/>
          </a:bodyPr>
          <a:lstStyle/>
          <a:p>
            <a:pPr fontAlgn="base"/>
            <a:r>
              <a:rPr lang="en-US" sz="1400" b="1" dirty="0"/>
              <a:t>Jeff Adams, MD</a:t>
            </a:r>
            <a:endParaRPr lang="en-US" sz="1400" dirty="0"/>
          </a:p>
          <a:p>
            <a:pPr fontAlgn="base"/>
            <a:r>
              <a:rPr lang="en-US" sz="1200" b="1" dirty="0"/>
              <a:t>General ENT, thyroid/parathyroid, head and neck cancer</a:t>
            </a:r>
          </a:p>
          <a:p>
            <a:pPr fontAlgn="base"/>
            <a:r>
              <a:rPr lang="en-US" sz="1200" b="1" dirty="0"/>
              <a:t>Department chair</a:t>
            </a:r>
          </a:p>
          <a:p>
            <a:pPr fontAlgn="base"/>
            <a:r>
              <a:rPr lang="en-US" sz="1200" b="1" dirty="0"/>
              <a:t>Edmonds and Everett</a:t>
            </a:r>
            <a:endParaRPr lang="en-US" sz="1200" b="1" dirty="0">
              <a:effectLst/>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040" y="1328015"/>
            <a:ext cx="1143000" cy="1762125"/>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0677" y="1328014"/>
            <a:ext cx="1143000" cy="176212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7535" y="4182454"/>
            <a:ext cx="1143000" cy="1762125"/>
          </a:xfrm>
          <a:prstGeom prst="rect">
            <a:avLst/>
          </a:prstGeom>
        </p:spPr>
      </p:pic>
      <p:sp>
        <p:nvSpPr>
          <p:cNvPr id="24" name="TextBox 23"/>
          <p:cNvSpPr txBox="1"/>
          <p:nvPr/>
        </p:nvSpPr>
        <p:spPr>
          <a:xfrm flipH="1">
            <a:off x="1923967" y="5944522"/>
            <a:ext cx="1627306" cy="677108"/>
          </a:xfrm>
          <a:prstGeom prst="rect">
            <a:avLst/>
          </a:prstGeom>
          <a:noFill/>
        </p:spPr>
        <p:txBody>
          <a:bodyPr wrap="square" rtlCol="0">
            <a:spAutoFit/>
          </a:bodyPr>
          <a:lstStyle/>
          <a:p>
            <a:pPr fontAlgn="base"/>
            <a:r>
              <a:rPr lang="en-US" sz="1400" b="1" dirty="0"/>
              <a:t>Lisa Mulligan, MD</a:t>
            </a:r>
            <a:endParaRPr lang="en-US" sz="1400" dirty="0"/>
          </a:p>
          <a:p>
            <a:pPr fontAlgn="base"/>
            <a:r>
              <a:rPr lang="en-US" sz="1200" b="1" dirty="0"/>
              <a:t>General ENT, otology</a:t>
            </a:r>
          </a:p>
          <a:p>
            <a:pPr fontAlgn="base"/>
            <a:r>
              <a:rPr lang="en-US" sz="1200" b="1" dirty="0"/>
              <a:t>Everett</a:t>
            </a:r>
            <a:endParaRPr lang="en-US" sz="1200" b="1" dirty="0">
              <a:effectLst/>
            </a:endParaRP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4089" y="4165978"/>
            <a:ext cx="1143000" cy="1762125"/>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5812" y="4182454"/>
            <a:ext cx="1143000" cy="1762125"/>
          </a:xfrm>
          <a:prstGeom prst="rect">
            <a:avLst/>
          </a:prstGeom>
        </p:spPr>
      </p:pic>
      <p:sp>
        <p:nvSpPr>
          <p:cNvPr id="28" name="TextBox 27"/>
          <p:cNvSpPr txBox="1"/>
          <p:nvPr/>
        </p:nvSpPr>
        <p:spPr>
          <a:xfrm>
            <a:off x="4671367" y="5928103"/>
            <a:ext cx="2273130" cy="1046440"/>
          </a:xfrm>
          <a:prstGeom prst="rect">
            <a:avLst/>
          </a:prstGeom>
          <a:noFill/>
        </p:spPr>
        <p:txBody>
          <a:bodyPr wrap="square" rtlCol="0">
            <a:spAutoFit/>
          </a:bodyPr>
          <a:lstStyle/>
          <a:p>
            <a:pPr fontAlgn="base"/>
            <a:r>
              <a:rPr lang="en-US" sz="1400" b="1" dirty="0"/>
              <a:t>Sal </a:t>
            </a:r>
            <a:r>
              <a:rPr lang="en-US" sz="1400" b="1" dirty="0" err="1"/>
              <a:t>Taliercio</a:t>
            </a:r>
            <a:r>
              <a:rPr lang="en-US" sz="1400" b="1" dirty="0"/>
              <a:t>, MD</a:t>
            </a:r>
            <a:endParaRPr lang="en-US" sz="1400" dirty="0"/>
          </a:p>
          <a:p>
            <a:pPr fontAlgn="base"/>
            <a:r>
              <a:rPr lang="en-US" sz="1200" b="1" dirty="0"/>
              <a:t>General ENT, laryngology, head and neck cancer, thyroid</a:t>
            </a:r>
          </a:p>
          <a:p>
            <a:pPr fontAlgn="base"/>
            <a:r>
              <a:rPr lang="en-US" sz="1200" b="1" dirty="0"/>
              <a:t>Everett and Smokey Point</a:t>
            </a:r>
          </a:p>
          <a:p>
            <a:pPr fontAlgn="base"/>
            <a:r>
              <a:rPr lang="en-US" sz="1200" dirty="0"/>
              <a:t> </a:t>
            </a:r>
            <a:endParaRPr lang="en-US" sz="1200" dirty="0">
              <a:effectLst/>
            </a:endParaRPr>
          </a:p>
        </p:txBody>
      </p:sp>
      <p:sp>
        <p:nvSpPr>
          <p:cNvPr id="29" name="TextBox 28"/>
          <p:cNvSpPr txBox="1"/>
          <p:nvPr/>
        </p:nvSpPr>
        <p:spPr>
          <a:xfrm>
            <a:off x="6070255" y="3149048"/>
            <a:ext cx="2900750" cy="861774"/>
          </a:xfrm>
          <a:prstGeom prst="rect">
            <a:avLst/>
          </a:prstGeom>
          <a:noFill/>
        </p:spPr>
        <p:txBody>
          <a:bodyPr wrap="square" rtlCol="0">
            <a:spAutoFit/>
          </a:bodyPr>
          <a:lstStyle/>
          <a:p>
            <a:pPr fontAlgn="base"/>
            <a:r>
              <a:rPr lang="en-US" sz="1400" b="1" dirty="0"/>
              <a:t>Natalie Higgins, MD</a:t>
            </a:r>
            <a:endParaRPr lang="en-US" sz="1400" dirty="0"/>
          </a:p>
          <a:p>
            <a:pPr fontAlgn="base"/>
            <a:r>
              <a:rPr lang="en-US" sz="1200" b="1" dirty="0"/>
              <a:t>General ENT, facial plastics and reconstructive surgery</a:t>
            </a:r>
          </a:p>
          <a:p>
            <a:pPr fontAlgn="base"/>
            <a:r>
              <a:rPr lang="en-US" sz="1200" b="1" dirty="0"/>
              <a:t>Smokey Point</a:t>
            </a:r>
            <a:endParaRPr lang="en-US" sz="1200" b="1" dirty="0">
              <a:effectLst/>
            </a:endParaRPr>
          </a:p>
        </p:txBody>
      </p:sp>
      <p:sp>
        <p:nvSpPr>
          <p:cNvPr id="30" name="TextBox 29"/>
          <p:cNvSpPr txBox="1"/>
          <p:nvPr/>
        </p:nvSpPr>
        <p:spPr>
          <a:xfrm>
            <a:off x="9053377" y="3133838"/>
            <a:ext cx="2042985" cy="861774"/>
          </a:xfrm>
          <a:prstGeom prst="rect">
            <a:avLst/>
          </a:prstGeom>
          <a:noFill/>
        </p:spPr>
        <p:txBody>
          <a:bodyPr wrap="square" rtlCol="0">
            <a:spAutoFit/>
          </a:bodyPr>
          <a:lstStyle/>
          <a:p>
            <a:pPr fontAlgn="base"/>
            <a:r>
              <a:rPr lang="en-US" sz="1400" b="1" dirty="0"/>
              <a:t>Amy Williams, NP</a:t>
            </a:r>
            <a:endParaRPr lang="en-US" sz="1400" dirty="0"/>
          </a:p>
          <a:p>
            <a:pPr fontAlgn="base"/>
            <a:r>
              <a:rPr lang="en-US" sz="1200" b="1" dirty="0"/>
              <a:t>General ENT, dysphagia, vertigo, tinnitus, ear cleaning</a:t>
            </a:r>
          </a:p>
          <a:p>
            <a:pPr fontAlgn="base"/>
            <a:r>
              <a:rPr lang="en-US" sz="1200" b="1" dirty="0"/>
              <a:t>Everett</a:t>
            </a:r>
            <a:endParaRPr lang="en-US" sz="1200" b="1" dirty="0">
              <a:effectLst/>
            </a:endParaRPr>
          </a:p>
        </p:txBody>
      </p:sp>
      <p:sp>
        <p:nvSpPr>
          <p:cNvPr id="31" name="TextBox 30"/>
          <p:cNvSpPr txBox="1"/>
          <p:nvPr/>
        </p:nvSpPr>
        <p:spPr>
          <a:xfrm>
            <a:off x="7768281" y="5928103"/>
            <a:ext cx="2042985" cy="861774"/>
          </a:xfrm>
          <a:prstGeom prst="rect">
            <a:avLst/>
          </a:prstGeom>
          <a:noFill/>
        </p:spPr>
        <p:txBody>
          <a:bodyPr wrap="square" rtlCol="0">
            <a:spAutoFit/>
          </a:bodyPr>
          <a:lstStyle/>
          <a:p>
            <a:pPr fontAlgn="base"/>
            <a:r>
              <a:rPr lang="en-US" sz="1400" b="1" dirty="0"/>
              <a:t>Emily </a:t>
            </a:r>
            <a:r>
              <a:rPr lang="en-US" sz="1400" b="1" dirty="0" err="1"/>
              <a:t>Coraci</a:t>
            </a:r>
            <a:r>
              <a:rPr lang="en-US" sz="1400" b="1" dirty="0"/>
              <a:t>, PA-C</a:t>
            </a:r>
          </a:p>
          <a:p>
            <a:pPr fontAlgn="base"/>
            <a:r>
              <a:rPr lang="en-US" sz="1200" b="1" dirty="0"/>
              <a:t>General ENT, dysphagia, vertigo, tinnitus, ear cleaning</a:t>
            </a:r>
          </a:p>
          <a:p>
            <a:pPr fontAlgn="base"/>
            <a:r>
              <a:rPr lang="en-US" sz="1200" b="1" dirty="0">
                <a:effectLst/>
              </a:rPr>
              <a:t>Smokey Point</a:t>
            </a:r>
          </a:p>
        </p:txBody>
      </p:sp>
    </p:spTree>
    <p:extLst>
      <p:ext uri="{BB962C8B-B14F-4D97-AF65-F5344CB8AC3E}">
        <p14:creationId xmlns:p14="http://schemas.microsoft.com/office/powerpoint/2010/main" val="182290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11D58A-BE6C-42C8-AE14-432E810EA2E6}"/>
              </a:ext>
            </a:extLst>
          </p:cNvPr>
          <p:cNvSpPr/>
          <p:nvPr/>
        </p:nvSpPr>
        <p:spPr>
          <a:xfrm>
            <a:off x="148856" y="0"/>
            <a:ext cx="11887199" cy="6863417"/>
          </a:xfrm>
          <a:prstGeom prst="rect">
            <a:avLst/>
          </a:prstGeom>
        </p:spPr>
        <p:txBody>
          <a:bodyPr wrap="square">
            <a:spAutoFit/>
          </a:bodyPr>
          <a:lstStyle/>
          <a:p>
            <a:pPr algn="ctr"/>
            <a:r>
              <a:rPr lang="en-US" sz="2400" b="1" u="sng" dirty="0">
                <a:solidFill>
                  <a:srgbClr val="FFFF00"/>
                </a:solidFill>
                <a:latin typeface="Calibri" panose="020F0502020204030204" pitchFamily="34" charset="0"/>
                <a:ea typeface="Calibri" panose="020F0502020204030204" pitchFamily="34" charset="0"/>
              </a:rPr>
              <a:t>The Everett Clinic ENT Department</a:t>
            </a:r>
            <a:endParaRPr lang="en-US" sz="2400" dirty="0">
              <a:solidFill>
                <a:srgbClr val="FFFF00"/>
              </a:solidFill>
              <a:latin typeface="Calibri" panose="020F0502020204030204" pitchFamily="34" charset="0"/>
              <a:ea typeface="Calibri" panose="020F0502020204030204" pitchFamily="34" charset="0"/>
            </a:endParaRPr>
          </a:p>
          <a:p>
            <a:r>
              <a:rPr lang="en-US" sz="1600" b="1"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b="1" dirty="0">
                <a:solidFill>
                  <a:srgbClr val="FFFF00"/>
                </a:solidFill>
                <a:latin typeface="Calibri" panose="020F0502020204030204" pitchFamily="34" charset="0"/>
                <a:ea typeface="Calibri" panose="020F0502020204030204" pitchFamily="34" charset="0"/>
              </a:rPr>
              <a:t>Reception line – 425-339-5441</a:t>
            </a:r>
            <a:r>
              <a:rPr lang="en-US" sz="1600" dirty="0">
                <a:latin typeface="Calibri" panose="020F0502020204030204" pitchFamily="34" charset="0"/>
                <a:ea typeface="Calibri" panose="020F0502020204030204" pitchFamily="34" charset="0"/>
              </a:rPr>
              <a:t>	</a:t>
            </a:r>
            <a:r>
              <a:rPr lang="en-US" sz="1600" b="1" dirty="0">
                <a:latin typeface="Calibri" panose="020F0502020204030204" pitchFamily="34" charset="0"/>
                <a:ea typeface="Calibri" panose="020F0502020204030204" pitchFamily="34" charset="0"/>
              </a:rPr>
              <a:t>Back lines:  Smokey Point – 360-454-1929   Main Campus Everett – 425-259-1189</a:t>
            </a:r>
            <a:r>
              <a:rPr lang="en-US" sz="1600" dirty="0">
                <a:latin typeface="Calibri" panose="020F0502020204030204" pitchFamily="34" charset="0"/>
                <a:ea typeface="Calibri" panose="020F0502020204030204" pitchFamily="34" charset="0"/>
              </a:rPr>
              <a:t>  </a:t>
            </a:r>
            <a:r>
              <a:rPr lang="en-US" sz="1600" b="1" dirty="0">
                <a:latin typeface="Calibri" panose="020F0502020204030204" pitchFamily="34" charset="0"/>
                <a:ea typeface="Calibri" panose="020F0502020204030204" pitchFamily="34" charset="0"/>
              </a:rPr>
              <a:t>Edmonds - 425-412-1879</a:t>
            </a:r>
            <a:endParaRPr lang="en-US" sz="1600" dirty="0">
              <a:latin typeface="Calibri" panose="020F0502020204030204" pitchFamily="34" charset="0"/>
              <a:ea typeface="Calibri" panose="020F0502020204030204" pitchFamily="34" charset="0"/>
            </a:endParaRPr>
          </a:p>
          <a:p>
            <a:r>
              <a:rPr lang="en-US" sz="1600" b="1"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b="1" dirty="0">
                <a:latin typeface="Calibri" panose="020F0502020204030204" pitchFamily="34" charset="0"/>
                <a:ea typeface="Calibri" panose="020F0502020204030204" pitchFamily="34" charset="0"/>
              </a:rPr>
              <a:t>For urgent issues or any questions contact Jeff Adams: email – </a:t>
            </a:r>
            <a:r>
              <a:rPr lang="en-US" sz="1600" b="1" u="sng" dirty="0">
                <a:solidFill>
                  <a:srgbClr val="FFFF0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jadams@everettclinic.com</a:t>
            </a:r>
            <a:r>
              <a:rPr lang="en-US" sz="1600" b="1" dirty="0">
                <a:solidFill>
                  <a:srgbClr val="FFFF00"/>
                </a:solidFill>
                <a:latin typeface="Calibri" panose="020F0502020204030204" pitchFamily="34" charset="0"/>
                <a:ea typeface="Calibri" panose="020F0502020204030204" pitchFamily="34" charset="0"/>
              </a:rPr>
              <a:t>, office 425-339-1177,  </a:t>
            </a:r>
            <a:r>
              <a:rPr lang="en-US" sz="1600" b="1" dirty="0" err="1">
                <a:solidFill>
                  <a:srgbClr val="FFFF00"/>
                </a:solidFill>
                <a:latin typeface="Calibri" panose="020F0502020204030204" pitchFamily="34" charset="0"/>
                <a:ea typeface="Calibri" panose="020F0502020204030204" pitchFamily="34" charset="0"/>
              </a:rPr>
              <a:t>ext</a:t>
            </a:r>
            <a:r>
              <a:rPr lang="en-US" sz="1600" b="1" dirty="0">
                <a:solidFill>
                  <a:srgbClr val="FFFF00"/>
                </a:solidFill>
                <a:latin typeface="Calibri" panose="020F0502020204030204" pitchFamily="34" charset="0"/>
                <a:ea typeface="Calibri" panose="020F0502020204030204" pitchFamily="34" charset="0"/>
              </a:rPr>
              <a:t> 2588</a:t>
            </a:r>
            <a:endParaRPr lang="en-US" sz="1600" dirty="0">
              <a:solidFill>
                <a:srgbClr val="FFFF00"/>
              </a:solidFill>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 </a:t>
            </a:r>
          </a:p>
          <a:p>
            <a:r>
              <a:rPr lang="en-US" sz="1600" b="1" u="sng" dirty="0">
                <a:latin typeface="Calibri" panose="020F0502020204030204" pitchFamily="34" charset="0"/>
                <a:ea typeface="Calibri" panose="020F0502020204030204" pitchFamily="34" charset="0"/>
              </a:rPr>
              <a:t>Subspecialty services:</a:t>
            </a:r>
            <a:endParaRPr lang="en-US" sz="1600" dirty="0">
              <a:latin typeface="Calibri" panose="020F0502020204030204" pitchFamily="34" charset="0"/>
              <a:ea typeface="Calibri" panose="020F0502020204030204" pitchFamily="34" charset="0"/>
            </a:endParaRPr>
          </a:p>
          <a:p>
            <a:r>
              <a:rPr lang="en-US" sz="1600" b="1"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b="1" i="1" dirty="0">
                <a:latin typeface="Calibri" panose="020F0502020204030204" pitchFamily="34" charset="0"/>
                <a:ea typeface="Calibri" panose="020F0502020204030204" pitchFamily="34" charset="0"/>
              </a:rPr>
              <a:t>Pediatric ENT</a:t>
            </a:r>
            <a:r>
              <a:rPr lang="en-US" sz="1600" dirty="0">
                <a:latin typeface="Calibri" panose="020F0502020204030204" pitchFamily="34" charset="0"/>
                <a:ea typeface="Calibri" panose="020F0502020204030204" pitchFamily="34" charset="0"/>
              </a:rPr>
              <a:t> – any diagnoses, any age. For routine peds surgery at our surgery center we can get </a:t>
            </a:r>
            <a:r>
              <a:rPr lang="en-US" sz="1600" b="1" dirty="0">
                <a:latin typeface="Calibri" panose="020F0502020204030204" pitchFamily="34" charset="0"/>
                <a:ea typeface="Calibri" panose="020F0502020204030204" pitchFamily="34" charset="0"/>
              </a:rPr>
              <a:t>tubes done at 9 months old, adenoids at 1 year, and tonsils at 3 years. Can get tonsils done at 2 years at the hospital in rare case needed that early</a:t>
            </a:r>
            <a:r>
              <a:rPr lang="en-US" sz="1600" dirty="0">
                <a:latin typeface="Calibri" panose="020F0502020204030204" pitchFamily="34" charset="0"/>
                <a:ea typeface="Calibri" panose="020F0502020204030204" pitchFamily="34" charset="0"/>
              </a:rPr>
              <a:t>.</a:t>
            </a: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Nose and sinuses</a:t>
            </a:r>
            <a:r>
              <a:rPr lang="en-US" sz="1600" dirty="0">
                <a:latin typeface="Calibri" panose="020F0502020204030204" pitchFamily="34" charset="0"/>
                <a:ea typeface="Calibri" panose="020F0502020204030204" pitchFamily="34" charset="0"/>
              </a:rPr>
              <a:t> – simple to tertiary level care for nasal obstruction, </a:t>
            </a:r>
            <a:r>
              <a:rPr lang="en-US" sz="1600" b="1" dirty="0">
                <a:latin typeface="Calibri" panose="020F0502020204030204" pitchFamily="34" charset="0"/>
                <a:ea typeface="Calibri" panose="020F0502020204030204" pitchFamily="34" charset="0"/>
              </a:rPr>
              <a:t>advanced sinus disease, polyps, </a:t>
            </a:r>
            <a:r>
              <a:rPr lang="en-US" sz="1600" b="1" dirty="0" err="1">
                <a:latin typeface="Calibri" panose="020F0502020204030204" pitchFamily="34" charset="0"/>
                <a:ea typeface="Calibri" panose="020F0502020204030204" pitchFamily="34" charset="0"/>
              </a:rPr>
              <a:t>sinonasal</a:t>
            </a:r>
            <a:r>
              <a:rPr lang="en-US" sz="1600" b="1" dirty="0">
                <a:latin typeface="Calibri" panose="020F0502020204030204" pitchFamily="34" charset="0"/>
                <a:ea typeface="Calibri" panose="020F0502020204030204" pitchFamily="34" charset="0"/>
              </a:rPr>
              <a:t> tumors…pediatric sinus surgery too</a:t>
            </a:r>
            <a:endParaRPr lang="en-US" sz="1600" dirty="0">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Thyroid and parathyroid</a:t>
            </a:r>
            <a:r>
              <a:rPr lang="en-US" sz="1600" dirty="0">
                <a:latin typeface="Calibri" panose="020F0502020204030204" pitchFamily="34" charset="0"/>
                <a:ea typeface="Calibri" panose="020F0502020204030204" pitchFamily="34" charset="0"/>
              </a:rPr>
              <a:t> – busy endocrine service with </a:t>
            </a:r>
            <a:r>
              <a:rPr lang="en-US" sz="1600" b="1" dirty="0">
                <a:latin typeface="Calibri" panose="020F0502020204030204" pitchFamily="34" charset="0"/>
                <a:ea typeface="Calibri" panose="020F0502020204030204" pitchFamily="34" charset="0"/>
              </a:rPr>
              <a:t>fellowship trained surgeons, minimally invasive</a:t>
            </a:r>
            <a:r>
              <a:rPr lang="en-US" sz="1600" dirty="0">
                <a:latin typeface="Calibri" panose="020F0502020204030204" pitchFamily="34" charset="0"/>
                <a:ea typeface="Calibri" panose="020F0502020204030204" pitchFamily="34" charset="0"/>
              </a:rPr>
              <a:t> surgery techniques</a:t>
            </a: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Laryngology and voice</a:t>
            </a:r>
            <a:r>
              <a:rPr lang="en-US" sz="1600" dirty="0">
                <a:latin typeface="Calibri" panose="020F0502020204030204" pitchFamily="34" charset="0"/>
                <a:ea typeface="Calibri" panose="020F0502020204030204" pitchFamily="34" charset="0"/>
              </a:rPr>
              <a:t> – </a:t>
            </a:r>
            <a:r>
              <a:rPr lang="en-US" sz="1600" b="1" dirty="0">
                <a:latin typeface="Calibri" panose="020F0502020204030204" pitchFamily="34" charset="0"/>
                <a:ea typeface="Calibri" panose="020F0502020204030204" pitchFamily="34" charset="0"/>
              </a:rPr>
              <a:t>fellowship trained</a:t>
            </a:r>
            <a:r>
              <a:rPr lang="en-US" sz="1600" dirty="0">
                <a:latin typeface="Calibri" panose="020F0502020204030204" pitchFamily="34" charset="0"/>
                <a:ea typeface="Calibri" panose="020F0502020204030204" pitchFamily="34" charset="0"/>
              </a:rPr>
              <a:t> expertise for patients with difficult throat, voice and swallowing complaints</a:t>
            </a: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Facial plastic surgery</a:t>
            </a:r>
            <a:r>
              <a:rPr lang="en-US" sz="1600" dirty="0">
                <a:latin typeface="Calibri" panose="020F0502020204030204" pitchFamily="34" charset="0"/>
                <a:ea typeface="Calibri" panose="020F0502020204030204" pitchFamily="34" charset="0"/>
              </a:rPr>
              <a:t> – </a:t>
            </a:r>
            <a:r>
              <a:rPr lang="en-US" sz="1600" b="1" dirty="0">
                <a:latin typeface="Calibri" panose="020F0502020204030204" pitchFamily="34" charset="0"/>
                <a:ea typeface="Calibri" panose="020F0502020204030204" pitchFamily="34" charset="0"/>
              </a:rPr>
              <a:t>fellowship trained surgeon</a:t>
            </a:r>
            <a:r>
              <a:rPr lang="en-US" sz="1600" dirty="0">
                <a:latin typeface="Calibri" panose="020F0502020204030204" pitchFamily="34" charset="0"/>
                <a:ea typeface="Calibri" panose="020F0502020204030204" pitchFamily="34" charset="0"/>
              </a:rPr>
              <a:t> for all cosmetic and reconstructive needs…</a:t>
            </a:r>
            <a:r>
              <a:rPr lang="en-US" sz="1600" dirty="0" err="1">
                <a:latin typeface="Calibri" panose="020F0502020204030204" pitchFamily="34" charset="0"/>
                <a:ea typeface="Calibri" panose="020F0502020204030204" pitchFamily="34" charset="0"/>
              </a:rPr>
              <a:t>botox</a:t>
            </a:r>
            <a:r>
              <a:rPr lang="en-US" sz="1600" dirty="0">
                <a:latin typeface="Calibri" panose="020F0502020204030204" pitchFamily="34" charset="0"/>
                <a:ea typeface="Calibri" panose="020F0502020204030204" pitchFamily="34" charset="0"/>
              </a:rPr>
              <a:t>, rhinoplasty, facelift, brow lift, blepharoplasty, skin cancer reconstruction</a:t>
            </a: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Otology</a:t>
            </a:r>
            <a:r>
              <a:rPr lang="en-US" sz="1600" dirty="0">
                <a:latin typeface="Calibri" panose="020F0502020204030204" pitchFamily="34" charset="0"/>
                <a:ea typeface="Calibri" panose="020F0502020204030204" pitchFamily="34" charset="0"/>
              </a:rPr>
              <a:t> – subspecialty trained surgeon, </a:t>
            </a:r>
            <a:r>
              <a:rPr lang="en-US" sz="1600" b="1" dirty="0">
                <a:latin typeface="Calibri" panose="020F0502020204030204" pitchFamily="34" charset="0"/>
                <a:ea typeface="Calibri" panose="020F0502020204030204" pitchFamily="34" charset="0"/>
              </a:rPr>
              <a:t>all ear needs</a:t>
            </a:r>
            <a:r>
              <a:rPr lang="en-US" sz="1600" dirty="0">
                <a:latin typeface="Calibri" panose="020F0502020204030204" pitchFamily="34" charset="0"/>
                <a:ea typeface="Calibri" panose="020F0502020204030204" pitchFamily="34" charset="0"/>
              </a:rPr>
              <a:t>, ear drum reconstruction, cholesteatoma, </a:t>
            </a:r>
            <a:r>
              <a:rPr lang="en-US" sz="1600" dirty="0" err="1">
                <a:latin typeface="Calibri" panose="020F0502020204030204" pitchFamily="34" charset="0"/>
                <a:ea typeface="Calibri" panose="020F0502020204030204" pitchFamily="34" charset="0"/>
              </a:rPr>
              <a:t>ossiculoplasty</a:t>
            </a:r>
            <a:r>
              <a:rPr lang="en-US" sz="1600" dirty="0">
                <a:latin typeface="Calibri" panose="020F0502020204030204" pitchFamily="34" charset="0"/>
                <a:ea typeface="Calibri" panose="020F0502020204030204" pitchFamily="34" charset="0"/>
              </a:rPr>
              <a:t>, endoscopic ear surgery</a:t>
            </a: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Head and neck cancer</a:t>
            </a:r>
            <a:r>
              <a:rPr lang="en-US" sz="1600" dirty="0">
                <a:latin typeface="Calibri" panose="020F0502020204030204" pitchFamily="34" charset="0"/>
                <a:ea typeface="Calibri" panose="020F0502020204030204" pitchFamily="34" charset="0"/>
              </a:rPr>
              <a:t> </a:t>
            </a:r>
            <a:r>
              <a:rPr lang="en-US" sz="1600" b="1" dirty="0">
                <a:latin typeface="Calibri" panose="020F0502020204030204" pitchFamily="34" charset="0"/>
                <a:ea typeface="Calibri" panose="020F0502020204030204" pitchFamily="34" charset="0"/>
              </a:rPr>
              <a:t>- fellowship trained</a:t>
            </a:r>
            <a:r>
              <a:rPr lang="en-US" sz="1600" dirty="0">
                <a:latin typeface="Calibri" panose="020F0502020204030204" pitchFamily="34" charset="0"/>
                <a:ea typeface="Calibri" panose="020F0502020204030204" pitchFamily="34" charset="0"/>
              </a:rPr>
              <a:t> surgeons for any tumors of the face, mouth or throat, neck masses</a:t>
            </a:r>
          </a:p>
          <a:p>
            <a:r>
              <a:rPr lang="en-US" sz="1600" dirty="0">
                <a:latin typeface="Calibri" panose="020F0502020204030204" pitchFamily="34" charset="0"/>
                <a:ea typeface="Calibri" panose="020F0502020204030204" pitchFamily="34" charset="0"/>
              </a:rPr>
              <a:t> </a:t>
            </a:r>
          </a:p>
          <a:p>
            <a:r>
              <a:rPr lang="en-US" sz="1600" b="1" i="1" dirty="0">
                <a:latin typeface="Calibri" panose="020F0502020204030204" pitchFamily="34" charset="0"/>
                <a:ea typeface="Calibri" panose="020F0502020204030204" pitchFamily="34" charset="0"/>
              </a:rPr>
              <a:t>Vertigo</a:t>
            </a:r>
            <a:r>
              <a:rPr lang="en-US" sz="1600" dirty="0">
                <a:latin typeface="Calibri" panose="020F0502020204030204" pitchFamily="34" charset="0"/>
                <a:ea typeface="Calibri" panose="020F0502020204030204" pitchFamily="34" charset="0"/>
              </a:rPr>
              <a:t> – </a:t>
            </a:r>
            <a:r>
              <a:rPr lang="en-US" sz="1600" b="1" dirty="0">
                <a:latin typeface="Calibri" panose="020F0502020204030204" pitchFamily="34" charset="0"/>
                <a:ea typeface="Calibri" panose="020F0502020204030204" pitchFamily="34" charset="0"/>
              </a:rPr>
              <a:t>advanced vestibular and audiologic testing</a:t>
            </a:r>
            <a:r>
              <a:rPr lang="en-US" sz="1600" dirty="0">
                <a:latin typeface="Calibri" panose="020F0502020204030204" pitchFamily="34" charset="0"/>
                <a:ea typeface="Calibri" panose="020F0502020204030204" pitchFamily="34" charset="0"/>
              </a:rPr>
              <a:t>, treatment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1712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2274149" y="206500"/>
            <a:ext cx="7740595" cy="1325563"/>
          </a:xfrm>
        </p:spPr>
        <p:txBody>
          <a:bodyPr>
            <a:normAutofit/>
          </a:bodyPr>
          <a:lstStyle/>
          <a:p>
            <a:pPr algn="r"/>
            <a:r>
              <a:rPr lang="en-US" sz="5400" b="1" dirty="0">
                <a:solidFill>
                  <a:schemeClr val="bg1"/>
                </a:solidFill>
              </a:rPr>
              <a:t>Coronal CT</a:t>
            </a:r>
          </a:p>
        </p:txBody>
      </p:sp>
      <p:pic>
        <p:nvPicPr>
          <p:cNvPr id="14" name="Content Placeholder 13">
            <a:extLst>
              <a:ext uri="{FF2B5EF4-FFF2-40B4-BE49-F238E27FC236}">
                <a16:creationId xmlns:a16="http://schemas.microsoft.com/office/drawing/2014/main" id="{6F535499-3624-4B29-8DF7-A91BDE890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1518" y="2832202"/>
            <a:ext cx="4306453" cy="3819298"/>
          </a:xfrm>
        </p:spPr>
      </p:pic>
      <p:pic>
        <p:nvPicPr>
          <p:cNvPr id="5" name="Picture 4">
            <a:extLst>
              <a:ext uri="{FF2B5EF4-FFF2-40B4-BE49-F238E27FC236}">
                <a16:creationId xmlns:a16="http://schemas.microsoft.com/office/drawing/2014/main" id="{B754AC07-7FB2-4116-B025-987CF2C3E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272" y="1712544"/>
            <a:ext cx="4050523" cy="4050523"/>
          </a:xfrm>
          <a:prstGeom prst="rect">
            <a:avLst/>
          </a:prstGeom>
        </p:spPr>
      </p:pic>
      <p:pic>
        <p:nvPicPr>
          <p:cNvPr id="12" name="Picture 11">
            <a:extLst>
              <a:ext uri="{FF2B5EF4-FFF2-40B4-BE49-F238E27FC236}">
                <a16:creationId xmlns:a16="http://schemas.microsoft.com/office/drawing/2014/main" id="{8246703D-5A9B-4B69-8E02-AED3E2A81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12" y="206500"/>
            <a:ext cx="4677561" cy="3938652"/>
          </a:xfrm>
          <a:prstGeom prst="rect">
            <a:avLst/>
          </a:prstGeom>
        </p:spPr>
      </p:pic>
    </p:spTree>
    <p:extLst>
      <p:ext uri="{BB962C8B-B14F-4D97-AF65-F5344CB8AC3E}">
        <p14:creationId xmlns:p14="http://schemas.microsoft.com/office/powerpoint/2010/main" val="3944867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6C80-6324-47FB-B39D-469782F033A0}"/>
              </a:ext>
            </a:extLst>
          </p:cNvPr>
          <p:cNvSpPr>
            <a:spLocks noGrp="1"/>
          </p:cNvSpPr>
          <p:nvPr>
            <p:ph type="title"/>
          </p:nvPr>
        </p:nvSpPr>
        <p:spPr/>
        <p:txBody>
          <a:bodyPr/>
          <a:lstStyle/>
          <a:p>
            <a:r>
              <a:rPr lang="en-US" b="1" dirty="0">
                <a:solidFill>
                  <a:srgbClr val="FFFF00"/>
                </a:solidFill>
              </a:rPr>
              <a:t>Other resources…</a:t>
            </a:r>
          </a:p>
        </p:txBody>
      </p:sp>
      <p:sp>
        <p:nvSpPr>
          <p:cNvPr id="3" name="Content Placeholder 2">
            <a:extLst>
              <a:ext uri="{FF2B5EF4-FFF2-40B4-BE49-F238E27FC236}">
                <a16:creationId xmlns:a16="http://schemas.microsoft.com/office/drawing/2014/main" id="{FAC764D5-38B8-4CC7-9887-F169F1DA112B}"/>
              </a:ext>
            </a:extLst>
          </p:cNvPr>
          <p:cNvSpPr>
            <a:spLocks noGrp="1"/>
          </p:cNvSpPr>
          <p:nvPr>
            <p:ph idx="1"/>
          </p:nvPr>
        </p:nvSpPr>
        <p:spPr/>
        <p:txBody>
          <a:bodyPr/>
          <a:lstStyle/>
          <a:p>
            <a:r>
              <a:rPr lang="en-US" b="1" dirty="0"/>
              <a:t>TEC Allergy - 425-339-5412 </a:t>
            </a:r>
          </a:p>
          <a:p>
            <a:r>
              <a:rPr lang="en-US" b="1" dirty="0"/>
              <a:t>TEC Pulmonary and Sleep Medicine - 425-339-5410 </a:t>
            </a:r>
          </a:p>
          <a:p>
            <a:r>
              <a:rPr lang="en-US" b="1" dirty="0"/>
              <a:t>TEC Neurology - 425-339-5431 </a:t>
            </a:r>
          </a:p>
        </p:txBody>
      </p:sp>
    </p:spTree>
    <p:extLst>
      <p:ext uri="{BB962C8B-B14F-4D97-AF65-F5344CB8AC3E}">
        <p14:creationId xmlns:p14="http://schemas.microsoft.com/office/powerpoint/2010/main" val="194985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838200" y="206500"/>
            <a:ext cx="10515600" cy="1325563"/>
          </a:xfrm>
        </p:spPr>
        <p:txBody>
          <a:bodyPr>
            <a:normAutofit/>
          </a:bodyPr>
          <a:lstStyle/>
          <a:p>
            <a:r>
              <a:rPr lang="en-US" sz="5400" b="1" dirty="0" err="1">
                <a:solidFill>
                  <a:schemeClr val="bg1"/>
                </a:solidFill>
              </a:rPr>
              <a:t>Saggital</a:t>
            </a:r>
            <a:r>
              <a:rPr lang="en-US" sz="5400" b="1" dirty="0">
                <a:solidFill>
                  <a:schemeClr val="bg1"/>
                </a:solidFill>
              </a:rPr>
              <a:t> CT</a:t>
            </a:r>
          </a:p>
        </p:txBody>
      </p:sp>
      <p:pic>
        <p:nvPicPr>
          <p:cNvPr id="11" name="Content Placeholder 10">
            <a:extLst>
              <a:ext uri="{FF2B5EF4-FFF2-40B4-BE49-F238E27FC236}">
                <a16:creationId xmlns:a16="http://schemas.microsoft.com/office/drawing/2014/main" id="{2D89376C-9DC7-44AE-B69B-C42D47122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7868" y="942820"/>
            <a:ext cx="5935120" cy="5708680"/>
          </a:xfrm>
        </p:spPr>
      </p:pic>
    </p:spTree>
    <p:extLst>
      <p:ext uri="{BB962C8B-B14F-4D97-AF65-F5344CB8AC3E}">
        <p14:creationId xmlns:p14="http://schemas.microsoft.com/office/powerpoint/2010/main" val="109037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838200" y="206500"/>
            <a:ext cx="10515600" cy="1325563"/>
          </a:xfrm>
        </p:spPr>
        <p:txBody>
          <a:bodyPr>
            <a:normAutofit/>
          </a:bodyPr>
          <a:lstStyle/>
          <a:p>
            <a:pPr algn="ctr"/>
            <a:r>
              <a:rPr lang="en-US" sz="5400" b="1" dirty="0">
                <a:solidFill>
                  <a:schemeClr val="bg1"/>
                </a:solidFill>
              </a:rPr>
              <a:t>Maxillary sinuses</a:t>
            </a:r>
          </a:p>
        </p:txBody>
      </p:sp>
      <p:pic>
        <p:nvPicPr>
          <p:cNvPr id="5" name="Content Placeholder 4">
            <a:extLst>
              <a:ext uri="{FF2B5EF4-FFF2-40B4-BE49-F238E27FC236}">
                <a16:creationId xmlns:a16="http://schemas.microsoft.com/office/drawing/2014/main" id="{5AD8564A-7999-4F98-9C39-208F9F7B6AF7}"/>
              </a:ext>
            </a:extLst>
          </p:cNvPr>
          <p:cNvPicPr>
            <a:picLocks noGrp="1" noChangeAspect="1"/>
          </p:cNvPicPr>
          <p:nvPr>
            <p:ph idx="1"/>
          </p:nvPr>
        </p:nvPicPr>
        <p:blipFill>
          <a:blip r:embed="rId2"/>
          <a:stretch>
            <a:fillRect/>
          </a:stretch>
        </p:blipFill>
        <p:spPr>
          <a:xfrm>
            <a:off x="3602215" y="2012237"/>
            <a:ext cx="6144565" cy="4351338"/>
          </a:xfrm>
          <a:prstGeom prst="rect">
            <a:avLst/>
          </a:prstGeom>
        </p:spPr>
      </p:pic>
    </p:spTree>
    <p:extLst>
      <p:ext uri="{BB962C8B-B14F-4D97-AF65-F5344CB8AC3E}">
        <p14:creationId xmlns:p14="http://schemas.microsoft.com/office/powerpoint/2010/main" val="22403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838200" y="206500"/>
            <a:ext cx="10515600" cy="1325563"/>
          </a:xfrm>
        </p:spPr>
        <p:txBody>
          <a:bodyPr>
            <a:normAutofit/>
          </a:bodyPr>
          <a:lstStyle/>
          <a:p>
            <a:pPr algn="ctr"/>
            <a:r>
              <a:rPr lang="en-US" sz="5400" b="1" dirty="0">
                <a:solidFill>
                  <a:schemeClr val="bg1"/>
                </a:solidFill>
              </a:rPr>
              <a:t>Sinusitis</a:t>
            </a:r>
          </a:p>
        </p:txBody>
      </p:sp>
      <p:pic>
        <p:nvPicPr>
          <p:cNvPr id="7" name="Content Placeholder 6">
            <a:extLst>
              <a:ext uri="{FF2B5EF4-FFF2-40B4-BE49-F238E27FC236}">
                <a16:creationId xmlns:a16="http://schemas.microsoft.com/office/drawing/2014/main" id="{2D4CD1F1-EFF0-4C9B-93F1-F175A44FFC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58798"/>
            <a:ext cx="5034130" cy="4140572"/>
          </a:xfrm>
        </p:spPr>
      </p:pic>
      <p:pic>
        <p:nvPicPr>
          <p:cNvPr id="9" name="Picture 8">
            <a:extLst>
              <a:ext uri="{FF2B5EF4-FFF2-40B4-BE49-F238E27FC236}">
                <a16:creationId xmlns:a16="http://schemas.microsoft.com/office/drawing/2014/main" id="{1AB599BF-3AC5-4ABB-89AD-4502D40AF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747" y="2069019"/>
            <a:ext cx="4130351" cy="4130351"/>
          </a:xfrm>
          <a:prstGeom prst="rect">
            <a:avLst/>
          </a:prstGeom>
        </p:spPr>
      </p:pic>
    </p:spTree>
    <p:extLst>
      <p:ext uri="{BB962C8B-B14F-4D97-AF65-F5344CB8AC3E}">
        <p14:creationId xmlns:p14="http://schemas.microsoft.com/office/powerpoint/2010/main" val="172833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2FC2-B723-4B26-9567-6A3AD1868FCE}"/>
              </a:ext>
            </a:extLst>
          </p:cNvPr>
          <p:cNvSpPr>
            <a:spLocks noGrp="1"/>
          </p:cNvSpPr>
          <p:nvPr>
            <p:ph type="title"/>
          </p:nvPr>
        </p:nvSpPr>
        <p:spPr>
          <a:xfrm>
            <a:off x="838200" y="113192"/>
            <a:ext cx="10515600" cy="1325563"/>
          </a:xfrm>
        </p:spPr>
        <p:txBody>
          <a:bodyPr>
            <a:normAutofit/>
          </a:bodyPr>
          <a:lstStyle/>
          <a:p>
            <a:pPr algn="ctr"/>
            <a:r>
              <a:rPr lang="en-US" sz="5400" b="1" dirty="0">
                <a:solidFill>
                  <a:schemeClr val="bg1"/>
                </a:solidFill>
              </a:rPr>
              <a:t>Sinusitis Treatment</a:t>
            </a:r>
          </a:p>
        </p:txBody>
      </p:sp>
      <p:sp>
        <p:nvSpPr>
          <p:cNvPr id="6" name="Content Placeholder 5">
            <a:extLst>
              <a:ext uri="{FF2B5EF4-FFF2-40B4-BE49-F238E27FC236}">
                <a16:creationId xmlns:a16="http://schemas.microsoft.com/office/drawing/2014/main" id="{80C57014-3B64-44E8-BE8B-9C0A365DB099}"/>
              </a:ext>
            </a:extLst>
          </p:cNvPr>
          <p:cNvSpPr>
            <a:spLocks noGrp="1"/>
          </p:cNvSpPr>
          <p:nvPr>
            <p:ph idx="1"/>
          </p:nvPr>
        </p:nvSpPr>
        <p:spPr>
          <a:xfrm>
            <a:off x="950168" y="1259633"/>
            <a:ext cx="10515600" cy="5598367"/>
          </a:xfrm>
        </p:spPr>
        <p:txBody>
          <a:bodyPr>
            <a:normAutofit fontScale="92500" lnSpcReduction="10000"/>
          </a:bodyPr>
          <a:lstStyle/>
          <a:p>
            <a:pPr marL="514350" indent="-514350">
              <a:buAutoNum type="arabicPeriod"/>
            </a:pPr>
            <a:r>
              <a:rPr lang="en-US" b="1" dirty="0">
                <a:solidFill>
                  <a:srgbClr val="FFFF00"/>
                </a:solidFill>
              </a:rPr>
              <a:t>Short course antibiotics </a:t>
            </a:r>
            <a:r>
              <a:rPr lang="en-US" b="1" dirty="0"/>
              <a:t>(7-10 days), saline rinses, decongestants</a:t>
            </a:r>
          </a:p>
          <a:p>
            <a:pPr lvl="1">
              <a:buFontTx/>
              <a:buChar char="-"/>
            </a:pPr>
            <a:r>
              <a:rPr lang="en-US" b="1" dirty="0"/>
              <a:t>amoxicillin, azithromycin, cefazolin</a:t>
            </a:r>
          </a:p>
          <a:p>
            <a:pPr lvl="1">
              <a:buFontTx/>
              <a:buChar char="-"/>
            </a:pPr>
            <a:r>
              <a:rPr lang="en-US" b="1" dirty="0"/>
              <a:t>pseudoephedrine (behind the counter)</a:t>
            </a:r>
          </a:p>
          <a:p>
            <a:pPr lvl="1">
              <a:buFontTx/>
              <a:buChar char="-"/>
            </a:pPr>
            <a:r>
              <a:rPr lang="en-US" b="1" dirty="0"/>
              <a:t>oxymetazoline</a:t>
            </a:r>
          </a:p>
          <a:p>
            <a:pPr lvl="1">
              <a:buFontTx/>
              <a:buChar char="-"/>
            </a:pPr>
            <a:endParaRPr lang="en-US" dirty="0"/>
          </a:p>
          <a:p>
            <a:pPr lvl="1">
              <a:buFontTx/>
              <a:buChar char="-"/>
            </a:pPr>
            <a:endParaRPr lang="en-US" dirty="0"/>
          </a:p>
          <a:p>
            <a:pPr marL="457200" lvl="1" indent="0">
              <a:buNone/>
            </a:pPr>
            <a:endParaRPr lang="en-US" dirty="0"/>
          </a:p>
          <a:p>
            <a:pPr marL="514350" indent="-514350">
              <a:buAutoNum type="arabicPeriod" startAt="2"/>
            </a:pPr>
            <a:r>
              <a:rPr lang="en-US" b="1" dirty="0">
                <a:solidFill>
                  <a:srgbClr val="FFFF00"/>
                </a:solidFill>
              </a:rPr>
              <a:t>Long course antibiotics </a:t>
            </a:r>
            <a:r>
              <a:rPr lang="en-US" b="1" dirty="0"/>
              <a:t>(2-4 weeks), nasal steroid sprays (30-90 days), oral steroids, saline rinses</a:t>
            </a:r>
          </a:p>
          <a:p>
            <a:pPr lvl="1">
              <a:buFontTx/>
              <a:buChar char="-"/>
            </a:pPr>
            <a:r>
              <a:rPr lang="en-US" b="1" dirty="0" err="1"/>
              <a:t>amox</a:t>
            </a:r>
            <a:r>
              <a:rPr lang="en-US" b="1" dirty="0"/>
              <a:t>/</a:t>
            </a:r>
            <a:r>
              <a:rPr lang="en-US" b="1" dirty="0" err="1"/>
              <a:t>clav</a:t>
            </a:r>
            <a:r>
              <a:rPr lang="en-US" b="1" dirty="0"/>
              <a:t>, cefdinir, clarithromycin, levofloxacin</a:t>
            </a:r>
          </a:p>
          <a:p>
            <a:pPr lvl="1">
              <a:buFontTx/>
              <a:buChar char="-"/>
            </a:pPr>
            <a:endParaRPr lang="en-US" dirty="0"/>
          </a:p>
          <a:p>
            <a:pPr lvl="1">
              <a:buFontTx/>
              <a:buChar char="-"/>
            </a:pPr>
            <a:endParaRPr lang="en-US" dirty="0"/>
          </a:p>
          <a:p>
            <a:pPr lvl="1">
              <a:buFontTx/>
              <a:buChar char="-"/>
            </a:pPr>
            <a:endParaRPr lang="en-US" dirty="0"/>
          </a:p>
          <a:p>
            <a:pPr marL="514350" indent="-514350">
              <a:buAutoNum type="arabicPeriod" startAt="3"/>
            </a:pPr>
            <a:r>
              <a:rPr lang="en-US" b="1" dirty="0">
                <a:solidFill>
                  <a:srgbClr val="FFFF00"/>
                </a:solidFill>
              </a:rPr>
              <a:t>Surgery</a:t>
            </a:r>
            <a:r>
              <a:rPr lang="en-US" b="1" dirty="0"/>
              <a:t> – for </a:t>
            </a:r>
            <a:r>
              <a:rPr lang="en-US" b="1" u="sng" dirty="0"/>
              <a:t>recalcitrant</a:t>
            </a:r>
            <a:r>
              <a:rPr lang="en-US" b="1" dirty="0"/>
              <a:t>, </a:t>
            </a:r>
            <a:r>
              <a:rPr lang="en-US" b="1" u="sng" dirty="0"/>
              <a:t>repeated</a:t>
            </a:r>
            <a:r>
              <a:rPr lang="en-US" b="1" dirty="0"/>
              <a:t>, and/or </a:t>
            </a:r>
            <a:r>
              <a:rPr lang="en-US" b="1" u="sng" dirty="0"/>
              <a:t>severe</a:t>
            </a:r>
            <a:r>
              <a:rPr lang="en-US" b="1" dirty="0"/>
              <a:t> sinusitis</a:t>
            </a:r>
          </a:p>
          <a:p>
            <a:pPr marL="457200" lvl="1" indent="0">
              <a:buNone/>
            </a:pPr>
            <a:r>
              <a:rPr lang="en-US" b="1" dirty="0"/>
              <a:t>-  Lasting more than a month, 4-6 episodes per year</a:t>
            </a:r>
          </a:p>
          <a:p>
            <a:pPr marL="514350" indent="-514350">
              <a:buAutoNum type="arabicPeriod" startAt="3"/>
            </a:pPr>
            <a:endParaRPr lang="en-US" dirty="0"/>
          </a:p>
        </p:txBody>
      </p:sp>
      <p:sp>
        <p:nvSpPr>
          <p:cNvPr id="8" name="Arrow: Down 7">
            <a:extLst>
              <a:ext uri="{FF2B5EF4-FFF2-40B4-BE49-F238E27FC236}">
                <a16:creationId xmlns:a16="http://schemas.microsoft.com/office/drawing/2014/main" id="{BE7B6DB7-BFD7-46D5-9D47-9F9F05823B7F}"/>
              </a:ext>
            </a:extLst>
          </p:cNvPr>
          <p:cNvSpPr/>
          <p:nvPr/>
        </p:nvSpPr>
        <p:spPr>
          <a:xfrm>
            <a:off x="5682343" y="2481943"/>
            <a:ext cx="615820" cy="77444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D203276-FF41-4C91-AF3C-A2FC79096632}"/>
              </a:ext>
            </a:extLst>
          </p:cNvPr>
          <p:cNvSpPr/>
          <p:nvPr/>
        </p:nvSpPr>
        <p:spPr>
          <a:xfrm>
            <a:off x="5682343" y="4901681"/>
            <a:ext cx="615820" cy="77444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6D9DB2-0886-4A47-9658-D3A1477D6979}"/>
              </a:ext>
            </a:extLst>
          </p:cNvPr>
          <p:cNvSpPr txBox="1"/>
          <p:nvPr/>
        </p:nvSpPr>
        <p:spPr>
          <a:xfrm>
            <a:off x="2582609" y="2782669"/>
            <a:ext cx="1467293" cy="646331"/>
          </a:xfrm>
          <a:prstGeom prst="rect">
            <a:avLst/>
          </a:prstGeom>
          <a:noFill/>
        </p:spPr>
        <p:txBody>
          <a:bodyPr wrap="square" rtlCol="0">
            <a:spAutoFit/>
          </a:bodyPr>
          <a:lstStyle/>
          <a:p>
            <a:r>
              <a:rPr lang="en-US" dirty="0">
                <a:solidFill>
                  <a:schemeClr val="bg1"/>
                </a:solidFill>
              </a:rPr>
              <a:t>Allergy?</a:t>
            </a:r>
          </a:p>
          <a:p>
            <a:r>
              <a:rPr lang="en-US" dirty="0">
                <a:solidFill>
                  <a:schemeClr val="bg1"/>
                </a:solidFill>
              </a:rPr>
              <a:t>Neurology?</a:t>
            </a:r>
          </a:p>
        </p:txBody>
      </p:sp>
      <p:sp>
        <p:nvSpPr>
          <p:cNvPr id="9" name="Oval 8">
            <a:extLst>
              <a:ext uri="{FF2B5EF4-FFF2-40B4-BE49-F238E27FC236}">
                <a16:creationId xmlns:a16="http://schemas.microsoft.com/office/drawing/2014/main" id="{C2A8A45F-2583-4D87-A09D-41A14A57C437}"/>
              </a:ext>
            </a:extLst>
          </p:cNvPr>
          <p:cNvSpPr/>
          <p:nvPr/>
        </p:nvSpPr>
        <p:spPr>
          <a:xfrm>
            <a:off x="2202004" y="2678586"/>
            <a:ext cx="1847898" cy="8544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14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2864</Words>
  <Application>Microsoft Office PowerPoint</Application>
  <PresentationFormat>Widescreen</PresentationFormat>
  <Paragraphs>303</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Courier New</vt:lpstr>
      <vt:lpstr>Times New Roman</vt:lpstr>
      <vt:lpstr>Office Theme</vt:lpstr>
      <vt:lpstr>Sinus vs Tooth  Evaluation and treatment of odontogenic sinusitis  Jeff Adams,MD The Everett Clinic Department of Otolaryngology Head and Neck Surgery </vt:lpstr>
      <vt:lpstr>Topics tonight…</vt:lpstr>
      <vt:lpstr>Sinusitis</vt:lpstr>
      <vt:lpstr>Anatomy</vt:lpstr>
      <vt:lpstr>Coronal CT</vt:lpstr>
      <vt:lpstr>Saggital CT</vt:lpstr>
      <vt:lpstr>Maxillary sinuses</vt:lpstr>
      <vt:lpstr>Sinusitis</vt:lpstr>
      <vt:lpstr>Sinusitis Treatment</vt:lpstr>
      <vt:lpstr>Sinusitis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Simple mucous retention cyst (MRC)</vt:lpstr>
      <vt:lpstr>Endoscopic Sinus surgery   or…  “FESS” = Functional Endoscopic Sinus Surgery</vt:lpstr>
      <vt:lpstr> </vt:lpstr>
      <vt:lpstr>PowerPoint Presentation</vt:lpstr>
      <vt:lpstr> </vt:lpstr>
      <vt:lpstr> </vt:lpstr>
      <vt:lpstr>FESS</vt:lpstr>
      <vt:lpstr>FESS</vt:lpstr>
      <vt:lpstr>FESS – new developments</vt:lpstr>
      <vt:lpstr>Summary</vt:lpstr>
      <vt:lpstr>Summary</vt:lpstr>
      <vt:lpstr>PowerPoint Presentation</vt:lpstr>
      <vt:lpstr>Summary</vt:lpstr>
      <vt:lpstr>PowerPoint Presentation</vt:lpstr>
      <vt:lpstr>Summary</vt:lpstr>
      <vt:lpstr>PowerPoint Presentation</vt:lpstr>
      <vt:lpstr>Summary</vt:lpstr>
      <vt:lpstr>PowerPoint Presentation</vt:lpstr>
      <vt:lpstr> The Everett Clinic ENT Department</vt:lpstr>
      <vt:lpstr>PowerPoint Presentation</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Sinus vs tooth</dc:title>
  <dc:creator>Adams, Jeffery</dc:creator>
  <cp:lastModifiedBy>Snohomish Co Dental Society</cp:lastModifiedBy>
  <cp:revision>73</cp:revision>
  <dcterms:created xsi:type="dcterms:W3CDTF">2019-02-10T17:17:59Z</dcterms:created>
  <dcterms:modified xsi:type="dcterms:W3CDTF">2019-02-19T22:07:18Z</dcterms:modified>
</cp:coreProperties>
</file>